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8" r:id="rId4"/>
    <p:sldId id="277" r:id="rId5"/>
    <p:sldId id="278" r:id="rId6"/>
    <p:sldId id="263" r:id="rId7"/>
    <p:sldId id="285" r:id="rId8"/>
    <p:sldId id="286" r:id="rId9"/>
    <p:sldId id="274" r:id="rId10"/>
    <p:sldId id="282" r:id="rId11"/>
    <p:sldId id="288" r:id="rId12"/>
    <p:sldId id="287" r:id="rId13"/>
    <p:sldId id="275" r:id="rId14"/>
    <p:sldId id="276" r:id="rId15"/>
    <p:sldId id="262" r:id="rId16"/>
    <p:sldId id="289" r:id="rId1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52" autoAdjust="0"/>
    <p:restoredTop sz="94660"/>
  </p:normalViewPr>
  <p:slideViewPr>
    <p:cSldViewPr snapToGrid="0">
      <p:cViewPr varScale="1">
        <p:scale>
          <a:sx n="92" d="100"/>
          <a:sy n="92" d="100"/>
        </p:scale>
        <p:origin x="19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3A9B22A-55EC-4A68-A1AE-1A1AE03C8C30}" type="datetimeFigureOut">
              <a:rPr lang="en-US" smtClean="0"/>
              <a:t>6/7/2019</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49" y="6049723"/>
            <a:ext cx="676525" cy="817921"/>
          </a:xfrm>
          <a:prstGeom prst="rect">
            <a:avLst/>
          </a:prstGeom>
        </p:spPr>
      </p:pic>
      <p:sp>
        <p:nvSpPr>
          <p:cNvPr id="8" name="Footer Placeholder 3"/>
          <p:cNvSpPr txBox="1">
            <a:spLocks/>
          </p:cNvSpPr>
          <p:nvPr userDrawn="1"/>
        </p:nvSpPr>
        <p:spPr>
          <a:xfrm>
            <a:off x="4191000" y="642852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latin typeface="Arial" panose="020B0604020202020204" pitchFamily="34" charset="0"/>
                <a:cs typeface="Arial" panose="020B0604020202020204" pitchFamily="34" charset="0"/>
              </a:rPr>
              <a:t>IRCC11</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Genoa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Italy</a:t>
            </a:r>
            <a:r>
              <a:rPr lang="de-DE" dirty="0">
                <a:latin typeface="Arial" panose="020B0604020202020204" pitchFamily="34" charset="0"/>
                <a:cs typeface="Arial" panose="020B0604020202020204" pitchFamily="34" charset="0"/>
              </a:rPr>
              <a:t> 3</a:t>
            </a:r>
            <a:r>
              <a:rPr lang="de-DE" baseline="30000" dirty="0">
                <a:latin typeface="Arial" panose="020B0604020202020204" pitchFamily="34" charset="0"/>
                <a:cs typeface="Arial" panose="020B0604020202020204" pitchFamily="34" charset="0"/>
              </a:rPr>
              <a:t>rd</a:t>
            </a:r>
            <a:r>
              <a:rPr lang="de-DE" dirty="0">
                <a:latin typeface="Arial" panose="020B0604020202020204" pitchFamily="34" charset="0"/>
                <a:cs typeface="Arial" panose="020B0604020202020204" pitchFamily="34" charset="0"/>
              </a:rPr>
              <a:t> – 5</a:t>
            </a:r>
            <a:r>
              <a:rPr lang="de-DE" baseline="30000" dirty="0">
                <a:latin typeface="Arial" panose="020B0604020202020204" pitchFamily="34" charset="0"/>
                <a:cs typeface="Arial" panose="020B0604020202020204" pitchFamily="34" charset="0"/>
              </a:rPr>
              <a:t>th</a:t>
            </a:r>
            <a:r>
              <a:rPr lang="de-DE" dirty="0">
                <a:latin typeface="Arial" panose="020B0604020202020204" pitchFamily="34" charset="0"/>
                <a:cs typeface="Arial" panose="020B0604020202020204" pitchFamily="34" charset="0"/>
              </a:rPr>
              <a:t> June, 2019</a:t>
            </a:r>
          </a:p>
        </p:txBody>
      </p:sp>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67" y="6040079"/>
            <a:ext cx="676525" cy="817921"/>
          </a:xfrm>
          <a:prstGeom prst="rect">
            <a:avLst/>
          </a:prstGeom>
        </p:spPr>
      </p:pic>
      <p:sp>
        <p:nvSpPr>
          <p:cNvPr id="12" name="Footer Placeholder 3"/>
          <p:cNvSpPr txBox="1">
            <a:spLocks/>
          </p:cNvSpPr>
          <p:nvPr userDrawn="1"/>
        </p:nvSpPr>
        <p:spPr>
          <a:xfrm>
            <a:off x="4191000" y="642852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latin typeface="Arial" panose="020B0604020202020204" pitchFamily="34" charset="0"/>
                <a:cs typeface="Arial" panose="020B0604020202020204" pitchFamily="34" charset="0"/>
              </a:rPr>
              <a:t>IRCC11</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Genoa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Italy</a:t>
            </a:r>
            <a:r>
              <a:rPr lang="de-DE" dirty="0">
                <a:latin typeface="Arial" panose="020B0604020202020204" pitchFamily="34" charset="0"/>
                <a:cs typeface="Arial" panose="020B0604020202020204" pitchFamily="34" charset="0"/>
              </a:rPr>
              <a:t> 3</a:t>
            </a:r>
            <a:r>
              <a:rPr lang="de-DE" baseline="30000" dirty="0">
                <a:latin typeface="Arial" panose="020B0604020202020204" pitchFamily="34" charset="0"/>
                <a:cs typeface="Arial" panose="020B0604020202020204" pitchFamily="34" charset="0"/>
              </a:rPr>
              <a:t>rd</a:t>
            </a:r>
            <a:r>
              <a:rPr lang="de-DE" dirty="0">
                <a:latin typeface="Arial" panose="020B0604020202020204" pitchFamily="34" charset="0"/>
                <a:cs typeface="Arial" panose="020B0604020202020204" pitchFamily="34" charset="0"/>
              </a:rPr>
              <a:t> – 5</a:t>
            </a:r>
            <a:r>
              <a:rPr lang="de-DE" baseline="30000" dirty="0">
                <a:latin typeface="Arial" panose="020B0604020202020204" pitchFamily="34" charset="0"/>
                <a:cs typeface="Arial" panose="020B0604020202020204" pitchFamily="34" charset="0"/>
              </a:rPr>
              <a:t>th</a:t>
            </a:r>
            <a:r>
              <a:rPr lang="de-DE" dirty="0">
                <a:latin typeface="Arial" panose="020B0604020202020204" pitchFamily="34" charset="0"/>
                <a:cs typeface="Arial" panose="020B0604020202020204" pitchFamily="34" charset="0"/>
              </a:rPr>
              <a:t> June, 2019</a:t>
            </a:r>
          </a:p>
        </p:txBody>
      </p:sp>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349828" y="956899"/>
            <a:ext cx="10189029" cy="1940857"/>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1" lang="en-US" altLang="ja-JP" b="1" dirty="0">
                <a:solidFill>
                  <a:schemeClr val="bg2">
                    <a:lumMod val="50000"/>
                  </a:schemeClr>
                </a:solidFill>
              </a:rPr>
              <a:t>Report of the MSDI Working Group to IRCC11</a:t>
            </a:r>
          </a:p>
          <a:p>
            <a:endParaRPr kumimoji="1" lang="en-US" altLang="ja-JP" b="1" dirty="0">
              <a:solidFill>
                <a:schemeClr val="bg2">
                  <a:lumMod val="50000"/>
                </a:schemeClr>
              </a:solidFill>
            </a:endParaRPr>
          </a:p>
          <a:p>
            <a:r>
              <a:rPr kumimoji="1" lang="en-US" altLang="ja-JP" sz="5100" b="1" dirty="0">
                <a:solidFill>
                  <a:schemeClr val="bg2">
                    <a:lumMod val="50000"/>
                  </a:schemeClr>
                </a:solidFill>
              </a:rPr>
              <a:t>Genoa, Italy 3-5 June 2019</a:t>
            </a:r>
            <a:endParaRPr kumimoji="1" lang="ja-JP" altLang="en-US" sz="5100" b="1" dirty="0">
              <a:solidFill>
                <a:schemeClr val="bg2">
                  <a:lumMod val="50000"/>
                </a:schemeClr>
              </a:solidFill>
            </a:endParaRPr>
          </a:p>
        </p:txBody>
      </p:sp>
      <p:sp>
        <p:nvSpPr>
          <p:cNvPr id="11" name="テキスト ボックス 10"/>
          <p:cNvSpPr txBox="1"/>
          <p:nvPr/>
        </p:nvSpPr>
        <p:spPr>
          <a:xfrm>
            <a:off x="9336677" y="296162"/>
            <a:ext cx="2590800" cy="523220"/>
          </a:xfrm>
          <a:prstGeom prst="rect">
            <a:avLst/>
          </a:prstGeom>
          <a:noFill/>
        </p:spPr>
        <p:txBody>
          <a:bodyPr wrap="square" rtlCol="0">
            <a:spAutoFit/>
          </a:bodyPr>
          <a:lstStyle/>
          <a:p>
            <a:pPr algn="ctr"/>
            <a:r>
              <a:rPr kumimoji="1" lang="en-US" altLang="ja-JP" sz="2800" dirty="0">
                <a:solidFill>
                  <a:schemeClr val="bg2">
                    <a:lumMod val="50000"/>
                  </a:schemeClr>
                </a:solidFill>
              </a:rPr>
              <a:t>IRCC11-06.1A</a:t>
            </a:r>
            <a:endParaRPr kumimoji="1" lang="ja-JP" altLang="en-US" sz="2800" dirty="0">
              <a:solidFill>
                <a:schemeClr val="bg2">
                  <a:lumMod val="50000"/>
                </a:schemeClr>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00056" y="3139644"/>
            <a:ext cx="4155030" cy="308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15885" y="3165601"/>
            <a:ext cx="4484915" cy="30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68" y="2207083"/>
            <a:ext cx="3804535" cy="2187148"/>
          </a:xfrm>
          <a:prstGeom prst="rect">
            <a:avLst/>
          </a:prstGeom>
        </p:spPr>
      </p:pic>
      <p:pic>
        <p:nvPicPr>
          <p:cNvPr id="5" name="Bille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68" y="4394231"/>
            <a:ext cx="3767599" cy="2129596"/>
          </a:xfrm>
          <a:prstGeom prst="rect">
            <a:avLst/>
          </a:prstGeom>
        </p:spPr>
      </p:pic>
      <p:pic>
        <p:nvPicPr>
          <p:cNvPr id="6" name="Billed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0198" y="142845"/>
            <a:ext cx="3514548" cy="2030493"/>
          </a:xfrm>
          <a:prstGeom prst="rect">
            <a:avLst/>
          </a:prstGeom>
        </p:spPr>
      </p:pic>
      <p:pic>
        <p:nvPicPr>
          <p:cNvPr id="7" name="Billed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6868" y="4394231"/>
            <a:ext cx="3697144" cy="2097268"/>
          </a:xfrm>
          <a:prstGeom prst="rect">
            <a:avLst/>
          </a:prstGeom>
        </p:spPr>
      </p:pic>
      <p:pic>
        <p:nvPicPr>
          <p:cNvPr id="8" name="Billed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6240" y="2237753"/>
            <a:ext cx="3596990" cy="2061395"/>
          </a:xfrm>
          <a:prstGeom prst="rect">
            <a:avLst/>
          </a:prstGeom>
        </p:spPr>
      </p:pic>
      <p:pic>
        <p:nvPicPr>
          <p:cNvPr id="9" name="Billed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56240" y="4394231"/>
            <a:ext cx="3709390" cy="2095355"/>
          </a:xfrm>
          <a:prstGeom prst="rect">
            <a:avLst/>
          </a:prstGeom>
        </p:spPr>
      </p:pic>
      <p:pic>
        <p:nvPicPr>
          <p:cNvPr id="10" name="Billed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168" y="116632"/>
            <a:ext cx="3692850" cy="2090451"/>
          </a:xfrm>
          <a:prstGeom prst="rect">
            <a:avLst/>
          </a:prstGeom>
        </p:spPr>
      </p:pic>
      <p:pic>
        <p:nvPicPr>
          <p:cNvPr id="11" name="Billed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95800" y="2237753"/>
            <a:ext cx="3614039" cy="2065231"/>
          </a:xfrm>
          <a:prstGeom prst="rect">
            <a:avLst/>
          </a:prstGeom>
        </p:spPr>
      </p:pic>
      <p:pic>
        <p:nvPicPr>
          <p:cNvPr id="12" name="Billed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26291" y="107822"/>
            <a:ext cx="3593882" cy="2065516"/>
          </a:xfrm>
          <a:prstGeom prst="rect">
            <a:avLst/>
          </a:prstGeom>
        </p:spPr>
      </p:pic>
    </p:spTree>
    <p:extLst>
      <p:ext uri="{BB962C8B-B14F-4D97-AF65-F5344CB8AC3E}">
        <p14:creationId xmlns:p14="http://schemas.microsoft.com/office/powerpoint/2010/main" val="216463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1967" y="989043"/>
            <a:ext cx="6482021" cy="3823219"/>
          </a:xfrm>
          <a:prstGeom prst="rect">
            <a:avLst/>
          </a:prstGeom>
          <a:ln>
            <a:solidFill>
              <a:schemeClr val="tx1"/>
            </a:solidFill>
          </a:ln>
        </p:spPr>
      </p:pic>
      <p:pic>
        <p:nvPicPr>
          <p:cNvPr id="5" name="Billed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2032" y="2971799"/>
            <a:ext cx="6736702" cy="3680926"/>
          </a:xfrm>
          <a:prstGeom prst="rect">
            <a:avLst/>
          </a:prstGeom>
        </p:spPr>
      </p:pic>
      <p:sp>
        <p:nvSpPr>
          <p:cNvPr id="6" name="Title 1"/>
          <p:cNvSpPr>
            <a:spLocks noGrp="1"/>
          </p:cNvSpPr>
          <p:nvPr>
            <p:ph type="title"/>
          </p:nvPr>
        </p:nvSpPr>
        <p:spPr>
          <a:xfrm>
            <a:off x="742406" y="302957"/>
            <a:ext cx="11112500" cy="540511"/>
          </a:xfrm>
        </p:spPr>
        <p:txBody>
          <a:bodyPr>
            <a:noAutofit/>
          </a:bodyPr>
          <a:lstStyle/>
          <a:p>
            <a:r>
              <a:rPr lang="en-US" altLang="ja-JP" sz="3200" b="1" dirty="0">
                <a:solidFill>
                  <a:srgbClr val="0070C0"/>
                </a:solidFill>
              </a:rPr>
              <a:t>The MSDI eLearning course </a:t>
            </a:r>
            <a:endParaRPr lang="ja-JP" altLang="en-US" sz="2400" b="1" dirty="0">
              <a:solidFill>
                <a:srgbClr val="0070C0"/>
              </a:solidFill>
            </a:endParaRPr>
          </a:p>
        </p:txBody>
      </p:sp>
      <p:sp>
        <p:nvSpPr>
          <p:cNvPr id="7" name="Rektangel 6"/>
          <p:cNvSpPr/>
          <p:nvPr/>
        </p:nvSpPr>
        <p:spPr>
          <a:xfrm>
            <a:off x="6948608" y="1195988"/>
            <a:ext cx="4655505" cy="1200329"/>
          </a:xfrm>
          <a:prstGeom prst="rect">
            <a:avLst/>
          </a:prstGeom>
        </p:spPr>
        <p:txBody>
          <a:bodyPr wrap="none">
            <a:spAutoFit/>
          </a:bodyPr>
          <a:lstStyle/>
          <a:p>
            <a:r>
              <a:rPr lang="en-US" sz="2400" b="1" dirty="0">
                <a:solidFill>
                  <a:srgbClr val="0070C0"/>
                </a:solidFill>
                <a:latin typeface="Calibri" panose="020F0502020204030204" pitchFamily="34" charset="0"/>
                <a:ea typeface="Calibri" panose="020F0502020204030204" pitchFamily="34" charset="0"/>
              </a:rPr>
              <a:t>Two MSDI courses</a:t>
            </a:r>
          </a:p>
          <a:p>
            <a:pPr marL="285750" indent="-285750">
              <a:buFont typeface="Arial" panose="020B0604020202020204" pitchFamily="34" charset="0"/>
              <a:buChar char="•"/>
            </a:pPr>
            <a:r>
              <a:rPr lang="en-US" sz="2400" b="1" dirty="0">
                <a:solidFill>
                  <a:srgbClr val="0070C0"/>
                </a:solidFill>
                <a:latin typeface="Calibri" panose="020F0502020204030204" pitchFamily="34" charset="0"/>
                <a:ea typeface="Calibri" panose="020F0502020204030204" pitchFamily="34" charset="0"/>
              </a:rPr>
              <a:t>Orientation eLearning course</a:t>
            </a:r>
          </a:p>
          <a:p>
            <a:pPr marL="285750" indent="-285750">
              <a:buFont typeface="Arial" panose="020B0604020202020204" pitchFamily="34" charset="0"/>
              <a:buChar char="•"/>
            </a:pPr>
            <a:r>
              <a:rPr lang="en-US" sz="2400" b="1" dirty="0">
                <a:solidFill>
                  <a:srgbClr val="0070C0"/>
                </a:solidFill>
                <a:latin typeface="Calibri" panose="020F0502020204030204" pitchFamily="34" charset="0"/>
                <a:ea typeface="Calibri" panose="020F0502020204030204" pitchFamily="34" charset="0"/>
              </a:rPr>
              <a:t>Fundamentals eLearning course </a:t>
            </a:r>
            <a:endParaRPr lang="en-US" sz="2400" b="1" dirty="0">
              <a:solidFill>
                <a:srgbClr val="0070C0"/>
              </a:solidFill>
            </a:endParaRPr>
          </a:p>
        </p:txBody>
      </p:sp>
    </p:spTree>
    <p:extLst>
      <p:ext uri="{BB962C8B-B14F-4D97-AF65-F5344CB8AC3E}">
        <p14:creationId xmlns:p14="http://schemas.microsoft.com/office/powerpoint/2010/main" val="1867303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4294967295"/>
          </p:nvPr>
        </p:nvSpPr>
        <p:spPr/>
        <p:txBody>
          <a:bodyPr/>
          <a:lstStyle/>
          <a:p>
            <a:endParaRPr lang="en-US" dirty="0"/>
          </a:p>
        </p:txBody>
      </p:sp>
      <p:sp>
        <p:nvSpPr>
          <p:cNvPr id="5" name="Pladsholder til slidenummer 4"/>
          <p:cNvSpPr>
            <a:spLocks noGrp="1"/>
          </p:cNvSpPr>
          <p:nvPr>
            <p:ph type="sldNum" sz="quarter" idx="4294967295"/>
          </p:nvPr>
        </p:nvSpPr>
        <p:spPr/>
        <p:txBody>
          <a:bodyPr/>
          <a:lstStyle/>
          <a:p>
            <a:fld id="{EC878826-814C-4FD2-96B3-D147818A5C89}" type="slidenum">
              <a:rPr lang="en-US" smtClean="0"/>
              <a:t>12</a:t>
            </a:fld>
            <a:endParaRPr lang="en-US" dirty="0"/>
          </a:p>
        </p:txBody>
      </p:sp>
      <p:pic>
        <p:nvPicPr>
          <p:cNvPr id="6" name="Billed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123" y="2734491"/>
            <a:ext cx="5497780" cy="3170117"/>
          </a:xfrm>
          <a:prstGeom prst="rect">
            <a:avLst/>
          </a:prstGeom>
          <a:ln>
            <a:solidFill>
              <a:schemeClr val="tx1"/>
            </a:solidFill>
          </a:ln>
        </p:spPr>
      </p:pic>
      <p:pic>
        <p:nvPicPr>
          <p:cNvPr id="8" name="Billed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1157" y="3701338"/>
            <a:ext cx="4775639" cy="2553546"/>
          </a:xfrm>
          <a:prstGeom prst="rect">
            <a:avLst/>
          </a:prstGeom>
        </p:spPr>
      </p:pic>
      <p:pic>
        <p:nvPicPr>
          <p:cNvPr id="9" name="Billed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1157" y="963323"/>
            <a:ext cx="4650489" cy="2615900"/>
          </a:xfrm>
          <a:prstGeom prst="rect">
            <a:avLst/>
          </a:prstGeom>
        </p:spPr>
      </p:pic>
      <p:sp>
        <p:nvSpPr>
          <p:cNvPr id="10"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Activities and achievements</a:t>
            </a:r>
          </a:p>
        </p:txBody>
      </p:sp>
      <p:sp>
        <p:nvSpPr>
          <p:cNvPr id="2" name="Rektangel 1"/>
          <p:cNvSpPr/>
          <p:nvPr/>
        </p:nvSpPr>
        <p:spPr>
          <a:xfrm>
            <a:off x="685123" y="1308428"/>
            <a:ext cx="5293437" cy="458780"/>
          </a:xfrm>
          <a:prstGeom prst="rect">
            <a:avLst/>
          </a:prstGeom>
        </p:spPr>
        <p:txBody>
          <a:bodyPr wrap="none">
            <a:spAutoFit/>
          </a:bodyPr>
          <a:lstStyle/>
          <a:p>
            <a:pPr marL="228600" indent="-228600">
              <a:lnSpc>
                <a:spcPct val="107000"/>
              </a:lnSpc>
              <a:spcAft>
                <a:spcPts val="0"/>
              </a:spcAft>
              <a:tabLst>
                <a:tab pos="228600" algn="l"/>
                <a:tab pos="828040" algn="l"/>
              </a:tabLst>
            </a:pPr>
            <a:r>
              <a:rPr lang="en-GB" sz="2400" b="1" dirty="0">
                <a:solidFill>
                  <a:srgbClr val="0070C0"/>
                </a:solidFill>
                <a:latin typeface="Arial" panose="020B0604020202020204" pitchFamily="34" charset="0"/>
                <a:cs typeface="Arial" panose="020B0604020202020204" pitchFamily="34" charset="0"/>
              </a:rPr>
              <a:t>Communication and dissemination</a:t>
            </a:r>
            <a:endParaRPr lang="da-DK" sz="2400" b="1" dirty="0">
              <a:solidFill>
                <a:srgbClr val="0070C0"/>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843076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54374" y="302957"/>
            <a:ext cx="11112500" cy="540511"/>
          </a:xfrm>
        </p:spPr>
        <p:txBody>
          <a:bodyPr>
            <a:noAutofit/>
          </a:bodyPr>
          <a:lstStyle/>
          <a:p>
            <a:r>
              <a:rPr lang="en-US" altLang="ja-JP" sz="3200" b="1" dirty="0"/>
              <a:t>Data integrity, marine boundaries from a MSDI perspective. </a:t>
            </a:r>
            <a:endParaRPr lang="ja-JP" altLang="en-US" sz="2400" b="1" dirty="0"/>
          </a:p>
        </p:txBody>
      </p:sp>
      <p:sp>
        <p:nvSpPr>
          <p:cNvPr id="2" name="Rektangel 1"/>
          <p:cNvSpPr/>
          <p:nvPr/>
        </p:nvSpPr>
        <p:spPr>
          <a:xfrm>
            <a:off x="182880" y="843468"/>
            <a:ext cx="12070080" cy="5170646"/>
          </a:xfrm>
          <a:prstGeom prst="rect">
            <a:avLst/>
          </a:prstGeom>
        </p:spPr>
        <p:txBody>
          <a:bodyPr wrap="square">
            <a:spAutoFit/>
          </a:bodyPr>
          <a:lstStyle/>
          <a:p>
            <a:r>
              <a:rPr lang="en-US" dirty="0">
                <a:solidFill>
                  <a:srgbClr val="0070C0"/>
                </a:solidFill>
              </a:rPr>
              <a:t>The MSDIWG has discussed data security from a MSDI perspective. </a:t>
            </a:r>
          </a:p>
          <a:p>
            <a:r>
              <a:rPr lang="en-US" dirty="0">
                <a:solidFill>
                  <a:srgbClr val="0070C0"/>
                </a:solidFill>
              </a:rPr>
              <a:t>The conclusion the MSDIWG came to when looking at these issues from the MSDI perspective was that one of the main priority is actually data “integrity”, also dealt with comprehensively by IHO S-63: </a:t>
            </a:r>
          </a:p>
          <a:p>
            <a:r>
              <a:rPr lang="en-US" dirty="0">
                <a:solidFill>
                  <a:srgbClr val="0070C0"/>
                </a:solidFill>
              </a:rPr>
              <a:t>   (1) knowing who a piece of data came from  (2) the knowledge that the data has not changed in its journey to the end user. </a:t>
            </a:r>
          </a:p>
          <a:p>
            <a:endParaRPr lang="en-US" sz="1200" dirty="0">
              <a:solidFill>
                <a:srgbClr val="0070C0"/>
              </a:solidFill>
            </a:endParaRPr>
          </a:p>
          <a:p>
            <a:r>
              <a:rPr lang="en-US" dirty="0">
                <a:solidFill>
                  <a:srgbClr val="0070C0"/>
                </a:solidFill>
              </a:rPr>
              <a:t>This is important from a MSDI perspective because the core concept of MSDI is reuse of marine geospatial data outside its traditional use case of primary SOLAS navigation, and within a much broader sphere of activity. </a:t>
            </a:r>
          </a:p>
          <a:p>
            <a:endParaRPr lang="en-US" dirty="0">
              <a:solidFill>
                <a:srgbClr val="0070C0"/>
              </a:solidFill>
            </a:endParaRPr>
          </a:p>
          <a:p>
            <a:r>
              <a:rPr lang="en-US" dirty="0">
                <a:solidFill>
                  <a:srgbClr val="0070C0"/>
                </a:solidFill>
              </a:rPr>
              <a:t>The nature of some of the datasets may well be sensitive, not because they are confidential, but because there is a high impact cost of them being wrong. If an MSDI provider wrongly attributes a dataset to a particular official body or incorrectly reproduces a dataset (either by visualizing it poorly or providing a copy of the incorrect data), the repercussions can be large. </a:t>
            </a:r>
          </a:p>
          <a:p>
            <a:endParaRPr lang="en-US" sz="1200" dirty="0">
              <a:solidFill>
                <a:srgbClr val="0070C0"/>
              </a:solidFill>
            </a:endParaRPr>
          </a:p>
          <a:p>
            <a:r>
              <a:rPr lang="en-US" dirty="0">
                <a:solidFill>
                  <a:srgbClr val="0070C0"/>
                </a:solidFill>
              </a:rPr>
              <a:t>The challenge technically is to provide the means and mechanisms, therefore, to protect the data integrity and assure the end user of the provenance of the data they are receiving. </a:t>
            </a:r>
            <a:br>
              <a:rPr lang="en-US" dirty="0">
                <a:solidFill>
                  <a:srgbClr val="0070C0"/>
                </a:solidFill>
              </a:rPr>
            </a:br>
            <a:r>
              <a:rPr lang="en-US" dirty="0">
                <a:solidFill>
                  <a:srgbClr val="0070C0"/>
                </a:solidFill>
              </a:rPr>
              <a:t>- Ongoing the IHO and MSDI community needs to consider this issue</a:t>
            </a:r>
          </a:p>
          <a:p>
            <a:r>
              <a:rPr lang="en-US" dirty="0">
                <a:solidFill>
                  <a:srgbClr val="0070C0"/>
                </a:solidFill>
              </a:rPr>
              <a:t>- Consider adapting existing mechanisms:</a:t>
            </a:r>
          </a:p>
          <a:p>
            <a:pPr lvl="1"/>
            <a:r>
              <a:rPr lang="en-US" dirty="0">
                <a:solidFill>
                  <a:srgbClr val="0070C0"/>
                </a:solidFill>
              </a:rPr>
              <a:t>• IHO S-63 (and S-101) relies on a specific end user system</a:t>
            </a:r>
          </a:p>
          <a:p>
            <a:pPr lvl="1"/>
            <a:r>
              <a:rPr lang="en-US" dirty="0">
                <a:solidFill>
                  <a:srgbClr val="0070C0"/>
                </a:solidFill>
              </a:rPr>
              <a:t>• Other standards exist but may need adaptation (e.g. </a:t>
            </a:r>
            <a:r>
              <a:rPr lang="en-US" dirty="0" err="1">
                <a:solidFill>
                  <a:srgbClr val="0070C0"/>
                </a:solidFill>
              </a:rPr>
              <a:t>Blockchain</a:t>
            </a:r>
            <a:r>
              <a:rPr lang="en-US" dirty="0">
                <a:solidFill>
                  <a:srgbClr val="0070C0"/>
                </a:solidFill>
              </a:rPr>
              <a:t> technology)</a:t>
            </a:r>
          </a:p>
          <a:p>
            <a:pPr lvl="1"/>
            <a:r>
              <a:rPr lang="en-US" dirty="0">
                <a:solidFill>
                  <a:srgbClr val="0070C0"/>
                </a:solidFill>
              </a:rPr>
              <a:t>• All data integrity systems require a “trust network” to define identity.</a:t>
            </a:r>
            <a:endParaRPr lang="da-DK" dirty="0">
              <a:solidFill>
                <a:srgbClr val="0070C0"/>
              </a:solidFill>
            </a:endParaRPr>
          </a:p>
        </p:txBody>
      </p:sp>
    </p:spTree>
    <p:extLst>
      <p:ext uri="{BB962C8B-B14F-4D97-AF65-F5344CB8AC3E}">
        <p14:creationId xmlns:p14="http://schemas.microsoft.com/office/powerpoint/2010/main" val="188992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42406" y="302957"/>
            <a:ext cx="11112500" cy="540511"/>
          </a:xfrm>
        </p:spPr>
        <p:txBody>
          <a:bodyPr>
            <a:noAutofit/>
          </a:bodyPr>
          <a:lstStyle/>
          <a:p>
            <a:r>
              <a:rPr lang="en-US" altLang="ja-JP" sz="3200" b="1" dirty="0"/>
              <a:t>UN-GGIM</a:t>
            </a:r>
            <a:endParaRPr lang="ja-JP" altLang="en-US" sz="2400" b="1" dirty="0"/>
          </a:p>
        </p:txBody>
      </p:sp>
      <p:pic>
        <p:nvPicPr>
          <p:cNvPr id="3" name="Bille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4807" y="964257"/>
            <a:ext cx="7499162" cy="5112825"/>
          </a:xfrm>
          <a:prstGeom prst="rect">
            <a:avLst/>
          </a:prstGeom>
        </p:spPr>
      </p:pic>
      <p:sp>
        <p:nvSpPr>
          <p:cNvPr id="4" name="Rektangel 3"/>
          <p:cNvSpPr/>
          <p:nvPr/>
        </p:nvSpPr>
        <p:spPr>
          <a:xfrm>
            <a:off x="1696463" y="6197872"/>
            <a:ext cx="8856984" cy="553998"/>
          </a:xfrm>
          <a:prstGeom prst="rect">
            <a:avLst/>
          </a:prstGeom>
          <a:solidFill>
            <a:schemeClr val="bg2"/>
          </a:solidFill>
        </p:spPr>
        <p:txBody>
          <a:bodyPr wrap="square">
            <a:spAutoFit/>
          </a:bodyPr>
          <a:lstStyle/>
          <a:p>
            <a:r>
              <a:rPr lang="en-US" sz="1500" dirty="0">
                <a:solidFill>
                  <a:srgbClr val="10147E"/>
                </a:solidFill>
                <a:latin typeface="MyriadPro-SemiboldSemiCn"/>
              </a:rPr>
              <a:t>Figure 4. </a:t>
            </a:r>
            <a:r>
              <a:rPr lang="en-US" sz="1500" dirty="0">
                <a:solidFill>
                  <a:srgbClr val="000000"/>
                </a:solidFill>
                <a:latin typeface="MyriadPro-SemiCn"/>
              </a:rPr>
              <a:t>Extending fundamental geospatial data themes within the National Spatial Data Infrastructure (NSDI) to accommodate the SDGs and targets by means of the global indicator framework.</a:t>
            </a:r>
            <a:endParaRPr lang="da-DK" sz="1500" dirty="0"/>
          </a:p>
        </p:txBody>
      </p:sp>
    </p:spTree>
    <p:extLst>
      <p:ext uri="{BB962C8B-B14F-4D97-AF65-F5344CB8AC3E}">
        <p14:creationId xmlns:p14="http://schemas.microsoft.com/office/powerpoint/2010/main" val="205195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8" y="249595"/>
            <a:ext cx="10515600" cy="540511"/>
          </a:xfrm>
        </p:spPr>
        <p:txBody>
          <a:bodyPr>
            <a:noAutofit/>
          </a:bodyPr>
          <a:lstStyle/>
          <a:p>
            <a:r>
              <a:rPr lang="en-US" sz="3200" dirty="0">
                <a:latin typeface="Arial" panose="020B0604020202020204" pitchFamily="34" charset="0"/>
                <a:cs typeface="Arial" panose="020B0604020202020204" pitchFamily="34" charset="0"/>
              </a:rPr>
              <a:t>Problems Encountered</a:t>
            </a:r>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15</a:t>
            </a:fld>
            <a:endParaRPr lang="en-US" dirty="0"/>
          </a:p>
        </p:txBody>
      </p:sp>
      <p:sp>
        <p:nvSpPr>
          <p:cNvPr id="7" name="Rektangel 6"/>
          <p:cNvSpPr/>
          <p:nvPr/>
        </p:nvSpPr>
        <p:spPr>
          <a:xfrm>
            <a:off x="182880" y="1122168"/>
            <a:ext cx="11782697" cy="5016758"/>
          </a:xfrm>
          <a:prstGeom prst="rect">
            <a:avLst/>
          </a:prstGeom>
        </p:spPr>
        <p:txBody>
          <a:bodyPr wrap="square">
            <a:spAutoFit/>
          </a:bodyPr>
          <a:lstStyle/>
          <a:p>
            <a:r>
              <a:rPr lang="en-US" sz="2000" b="1" dirty="0">
                <a:solidFill>
                  <a:schemeClr val="bg2">
                    <a:lumMod val="50000"/>
                  </a:schemeClr>
                </a:solidFill>
                <a:latin typeface="Calibri" panose="020F0502020204030204" pitchFamily="34" charset="0"/>
              </a:rPr>
              <a:t>Problems Encountered</a:t>
            </a:r>
          </a:p>
          <a:p>
            <a:r>
              <a:rPr lang="en-US" sz="2000" dirty="0">
                <a:solidFill>
                  <a:schemeClr val="bg2">
                    <a:lumMod val="50000"/>
                  </a:schemeClr>
                </a:solidFill>
                <a:latin typeface="Calibri" panose="020F0502020204030204" pitchFamily="34" charset="0"/>
              </a:rPr>
              <a:t>The main challenges for the MSDIWG is to raise awareness of the importance of MSDI, and to provide training and education to support MSDI development at the Member State and RHC levels. These challenges are being addressed with the training material (in development), the planned upgrade of the C-17 and the establishment of MSDI Ambassadors at RHCs.</a:t>
            </a:r>
          </a:p>
          <a:p>
            <a:endParaRPr lang="en-US" dirty="0">
              <a:solidFill>
                <a:schemeClr val="bg2">
                  <a:lumMod val="50000"/>
                </a:schemeClr>
              </a:solidFill>
              <a:latin typeface="Calibri" panose="020F0502020204030204" pitchFamily="34" charset="0"/>
            </a:endParaRPr>
          </a:p>
          <a:p>
            <a:r>
              <a:rPr lang="en-US" sz="2000" b="1" dirty="0">
                <a:solidFill>
                  <a:schemeClr val="bg2">
                    <a:lumMod val="50000"/>
                  </a:schemeClr>
                </a:solidFill>
                <a:latin typeface="Calibri" panose="020F0502020204030204" pitchFamily="34" charset="0"/>
              </a:rPr>
              <a:t>Justification and Impacts</a:t>
            </a:r>
          </a:p>
          <a:p>
            <a:r>
              <a:rPr lang="en-US" sz="2000" dirty="0">
                <a:solidFill>
                  <a:schemeClr val="bg2">
                    <a:lumMod val="50000"/>
                  </a:schemeClr>
                </a:solidFill>
                <a:latin typeface="Calibri" panose="020F0502020204030204" pitchFamily="34" charset="0"/>
              </a:rPr>
              <a:t>The work in the MSDIWG is progressing well and a supporting Action Plan has been established. </a:t>
            </a:r>
          </a:p>
          <a:p>
            <a:r>
              <a:rPr lang="en-US" sz="2000" dirty="0">
                <a:solidFill>
                  <a:schemeClr val="bg2">
                    <a:lumMod val="50000"/>
                  </a:schemeClr>
                </a:solidFill>
                <a:latin typeface="Calibri" panose="020F0502020204030204" pitchFamily="34" charset="0"/>
              </a:rPr>
              <a:t>The Work </a:t>
            </a:r>
            <a:r>
              <a:rPr lang="en-US" sz="2000" dirty="0" err="1">
                <a:solidFill>
                  <a:schemeClr val="bg2">
                    <a:lumMod val="50000"/>
                  </a:schemeClr>
                </a:solidFill>
                <a:latin typeface="Calibri" panose="020F0502020204030204" pitchFamily="34" charset="0"/>
              </a:rPr>
              <a:t>Programme</a:t>
            </a:r>
            <a:r>
              <a:rPr lang="en-US" sz="2000" dirty="0">
                <a:solidFill>
                  <a:schemeClr val="bg2">
                    <a:lumMod val="50000"/>
                  </a:schemeClr>
                </a:solidFill>
                <a:latin typeface="Calibri" panose="020F0502020204030204" pitchFamily="34" charset="0"/>
              </a:rPr>
              <a:t> creates the framework for the WG, in order to cope with the challenges in a forward-looking perspective.</a:t>
            </a:r>
          </a:p>
          <a:p>
            <a:r>
              <a:rPr lang="en-US" sz="2000" dirty="0">
                <a:solidFill>
                  <a:schemeClr val="bg2">
                    <a:lumMod val="50000"/>
                  </a:schemeClr>
                </a:solidFill>
                <a:latin typeface="Calibri" panose="020F0502020204030204" pitchFamily="34" charset="0"/>
              </a:rPr>
              <a:t>The creation of regional MSDIWGs will give the Member States direct possibility to actively participate in the development of a well-functioning MSDI within the region’s hydrographic domain and its surroundings. Additionally, regional MSDIWGs benefit from both national and regional SDI activities in order to lead and address MSDI matters for the countries in the region.</a:t>
            </a:r>
            <a:endParaRPr lang="en-US" dirty="0">
              <a:solidFill>
                <a:schemeClr val="bg2">
                  <a:lumMod val="50000"/>
                </a:schemeClr>
              </a:solidFill>
              <a:latin typeface="Calibri" panose="020F0502020204030204" pitchFamily="34" charset="0"/>
            </a:endParaRPr>
          </a:p>
          <a:p>
            <a:endParaRPr lang="en-US" sz="2400" dirty="0">
              <a:solidFill>
                <a:schemeClr val="bg2">
                  <a:lumMod val="50000"/>
                </a:schemeClr>
              </a:solidFill>
              <a:latin typeface="Calibri" panose="020F0502020204030204" pitchFamily="34" charset="0"/>
            </a:endParaRPr>
          </a:p>
          <a:p>
            <a:pPr marL="285750" indent="-285750">
              <a:buFont typeface="Arial" panose="020B0604020202020204" pitchFamily="34" charset="0"/>
              <a:buChar char="•"/>
            </a:pPr>
            <a:endParaRPr lang="en-US" dirty="0">
              <a:solidFill>
                <a:schemeClr val="bg2">
                  <a:lumMod val="50000"/>
                </a:schemeClr>
              </a:solidFill>
              <a:latin typeface="Calibri" panose="020F0502020204030204" pitchFamily="34" charset="0"/>
            </a:endParaRPr>
          </a:p>
        </p:txBody>
      </p:sp>
    </p:spTree>
    <p:extLst>
      <p:ext uri="{BB962C8B-B14F-4D97-AF65-F5344CB8AC3E}">
        <p14:creationId xmlns:p14="http://schemas.microsoft.com/office/powerpoint/2010/main" val="246959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43840" y="1042410"/>
            <a:ext cx="11826241" cy="4893647"/>
          </a:xfrm>
          <a:prstGeom prst="rect">
            <a:avLst/>
          </a:prstGeom>
        </p:spPr>
        <p:txBody>
          <a:bodyPr wrap="square">
            <a:spAutoFit/>
          </a:bodyPr>
          <a:lstStyle/>
          <a:p>
            <a:r>
              <a:rPr lang="en-US" sz="2400" b="1" dirty="0">
                <a:solidFill>
                  <a:srgbClr val="0070C0"/>
                </a:solidFill>
              </a:rPr>
              <a:t>The IRCC is invited to: </a:t>
            </a:r>
          </a:p>
          <a:p>
            <a:pPr marL="457200" indent="-457200">
              <a:buAutoNum type="alphaLcPeriod"/>
            </a:pPr>
            <a:r>
              <a:rPr lang="en-US" sz="2400" dirty="0">
                <a:solidFill>
                  <a:srgbClr val="0070C0"/>
                </a:solidFill>
              </a:rPr>
              <a:t>note the report </a:t>
            </a:r>
          </a:p>
          <a:p>
            <a:pPr marL="457200" indent="-457200">
              <a:buAutoNum type="alphaLcPeriod"/>
            </a:pPr>
            <a:endParaRPr lang="en-US" sz="2400" dirty="0">
              <a:solidFill>
                <a:srgbClr val="0070C0"/>
              </a:solidFill>
            </a:endParaRPr>
          </a:p>
          <a:p>
            <a:r>
              <a:rPr lang="en-US" sz="2400" dirty="0">
                <a:solidFill>
                  <a:srgbClr val="0070C0"/>
                </a:solidFill>
              </a:rPr>
              <a:t>b. take note of the MSDI Concept Development Study (MSDI-CDS) </a:t>
            </a:r>
          </a:p>
          <a:p>
            <a:endParaRPr lang="en-US" sz="2400" dirty="0">
              <a:solidFill>
                <a:srgbClr val="0070C0"/>
              </a:solidFill>
            </a:endParaRPr>
          </a:p>
          <a:p>
            <a:r>
              <a:rPr lang="en-US" sz="2400" dirty="0">
                <a:solidFill>
                  <a:srgbClr val="0070C0"/>
                </a:solidFill>
              </a:rPr>
              <a:t>c. approve the new ToR and </a:t>
            </a:r>
            <a:r>
              <a:rPr lang="en-US" sz="2400" dirty="0" err="1">
                <a:solidFill>
                  <a:srgbClr val="0070C0"/>
                </a:solidFill>
              </a:rPr>
              <a:t>RoP</a:t>
            </a:r>
            <a:r>
              <a:rPr lang="en-US" sz="2400" dirty="0">
                <a:solidFill>
                  <a:srgbClr val="0070C0"/>
                </a:solidFill>
              </a:rPr>
              <a:t> (Annex C) </a:t>
            </a:r>
          </a:p>
          <a:p>
            <a:endParaRPr lang="en-US" sz="2400" dirty="0">
              <a:solidFill>
                <a:srgbClr val="0070C0"/>
              </a:solidFill>
            </a:endParaRPr>
          </a:p>
          <a:p>
            <a:r>
              <a:rPr lang="en-US" sz="2400" dirty="0">
                <a:solidFill>
                  <a:srgbClr val="0070C0"/>
                </a:solidFill>
              </a:rPr>
              <a:t>d. discuss if the recommended topics to be included in the MS MSDI presentations is sufficient </a:t>
            </a:r>
          </a:p>
          <a:p>
            <a:endParaRPr lang="en-US" sz="2400" dirty="0">
              <a:solidFill>
                <a:srgbClr val="0070C0"/>
              </a:solidFill>
            </a:endParaRPr>
          </a:p>
          <a:p>
            <a:r>
              <a:rPr lang="en-US" sz="2400" dirty="0">
                <a:solidFill>
                  <a:srgbClr val="0070C0"/>
                </a:solidFill>
              </a:rPr>
              <a:t>e. acknowledge and support the work of the IHO Project Team on the implementation of the  </a:t>
            </a:r>
            <a:br>
              <a:rPr lang="en-US" sz="2400" dirty="0">
                <a:solidFill>
                  <a:srgbClr val="0070C0"/>
                </a:solidFill>
              </a:rPr>
            </a:br>
            <a:r>
              <a:rPr lang="en-US" sz="2400" dirty="0">
                <a:solidFill>
                  <a:srgbClr val="0070C0"/>
                </a:solidFill>
              </a:rPr>
              <a:t>   UN- GGIM Shared Guiding Principles for Geospatial Information within the IHO. </a:t>
            </a:r>
          </a:p>
          <a:p>
            <a:endParaRPr lang="en-US" sz="2400" dirty="0">
              <a:solidFill>
                <a:srgbClr val="0070C0"/>
              </a:solidFill>
            </a:endParaRPr>
          </a:p>
          <a:p>
            <a:r>
              <a:rPr lang="en-US" sz="2400" dirty="0">
                <a:solidFill>
                  <a:srgbClr val="0070C0"/>
                </a:solidFill>
              </a:rPr>
              <a:t>f. discuss any item with relevance to SDI/MSDI/MSP and to take appropriate actions. </a:t>
            </a:r>
          </a:p>
        </p:txBody>
      </p:sp>
      <p:sp>
        <p:nvSpPr>
          <p:cNvPr id="5" name="Rektangel 4"/>
          <p:cNvSpPr/>
          <p:nvPr/>
        </p:nvSpPr>
        <p:spPr>
          <a:xfrm>
            <a:off x="791667" y="326962"/>
            <a:ext cx="4782656" cy="584775"/>
          </a:xfrm>
          <a:prstGeom prst="rect">
            <a:avLst/>
          </a:prstGeom>
        </p:spPr>
        <p:txBody>
          <a:bodyPr wrap="none">
            <a:spAutoFit/>
          </a:bodyPr>
          <a:lstStyle/>
          <a:p>
            <a:r>
              <a:rPr lang="en-US" sz="3200" b="1" dirty="0">
                <a:solidFill>
                  <a:srgbClr val="0070C0"/>
                </a:solidFill>
                <a:latin typeface="Times New Roman" panose="02020603050405020304" pitchFamily="18" charset="0"/>
              </a:rPr>
              <a:t>Action Required of IRCC </a:t>
            </a:r>
            <a:endParaRPr lang="en-US" sz="3200"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35400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04" y="267111"/>
            <a:ext cx="10515600" cy="540511"/>
          </a:xfrm>
        </p:spPr>
        <p:txBody>
          <a:bodyPr>
            <a:noAutofit/>
          </a:bodyPr>
          <a:lstStyle/>
          <a:p>
            <a:r>
              <a:rPr lang="en-US" sz="3200" dirty="0">
                <a:latin typeface="Arial" panose="020B0604020202020204" pitchFamily="34" charset="0"/>
                <a:cs typeface="Arial" panose="020B0604020202020204" pitchFamily="34" charset="0"/>
              </a:rPr>
              <a:t>Outline of NHC</a:t>
            </a:r>
          </a:p>
        </p:txBody>
      </p:sp>
      <p:sp>
        <p:nvSpPr>
          <p:cNvPr id="5" name="Slide Number Placeholder 4"/>
          <p:cNvSpPr>
            <a:spLocks noGrp="1"/>
          </p:cNvSpPr>
          <p:nvPr>
            <p:ph type="sldNum" sz="quarter" idx="4294967295"/>
          </p:nvPr>
        </p:nvSpPr>
        <p:spPr>
          <a:xfrm>
            <a:off x="8986777" y="5931826"/>
            <a:ext cx="2743200" cy="365125"/>
          </a:xfrm>
        </p:spPr>
        <p:txBody>
          <a:bodyPr/>
          <a:lstStyle/>
          <a:p>
            <a:fld id="{EC878826-814C-4FD2-96B3-D147818A5C89}" type="slidenum">
              <a:rPr lang="en-US" smtClean="0"/>
              <a:t>2</a:t>
            </a:fld>
            <a:endParaRPr lang="en-US" dirty="0"/>
          </a:p>
        </p:txBody>
      </p:sp>
      <p:sp>
        <p:nvSpPr>
          <p:cNvPr id="8" name="コンテンツ プレースホルダー 2"/>
          <p:cNvSpPr>
            <a:spLocks noGrp="1"/>
          </p:cNvSpPr>
          <p:nvPr>
            <p:ph idx="1"/>
          </p:nvPr>
        </p:nvSpPr>
        <p:spPr>
          <a:xfrm>
            <a:off x="383176" y="1243124"/>
            <a:ext cx="11808823" cy="5254123"/>
          </a:xfrm>
        </p:spPr>
        <p:txBody>
          <a:bodyPr>
            <a:normAutofit/>
          </a:bodyPr>
          <a:lstStyle/>
          <a:p>
            <a:pPr marL="0" indent="0">
              <a:buNone/>
            </a:pPr>
            <a:r>
              <a:rPr lang="en-US" altLang="ja-JP" sz="2400" u="sng" dirty="0">
                <a:solidFill>
                  <a:schemeClr val="bg2">
                    <a:lumMod val="50000"/>
                  </a:schemeClr>
                </a:solidFill>
              </a:rPr>
              <a:t>Membership</a:t>
            </a:r>
          </a:p>
          <a:p>
            <a:pPr marL="0" indent="0">
              <a:buNone/>
            </a:pPr>
            <a:r>
              <a:rPr lang="en-US" altLang="ja-JP" sz="2000" dirty="0">
                <a:solidFill>
                  <a:schemeClr val="bg2">
                    <a:lumMod val="50000"/>
                  </a:schemeClr>
                </a:solidFill>
              </a:rPr>
              <a:t>Chair: 		Jens Peter Weiss Hartmann, Denmark</a:t>
            </a:r>
          </a:p>
          <a:p>
            <a:pPr marL="0" indent="0">
              <a:buNone/>
            </a:pPr>
            <a:r>
              <a:rPr lang="en-US" altLang="ja-JP" sz="2000" dirty="0">
                <a:solidFill>
                  <a:schemeClr val="bg2">
                    <a:lumMod val="50000"/>
                  </a:schemeClr>
                </a:solidFill>
              </a:rPr>
              <a:t>Vice-Chair:	Sebastian </a:t>
            </a:r>
            <a:r>
              <a:rPr lang="en-US" altLang="ja-JP" sz="2000" dirty="0" err="1">
                <a:solidFill>
                  <a:schemeClr val="bg2">
                    <a:lumMod val="50000"/>
                  </a:schemeClr>
                </a:solidFill>
              </a:rPr>
              <a:t>Cariso</a:t>
            </a:r>
            <a:r>
              <a:rPr lang="en-US" altLang="ja-JP" sz="2000" dirty="0">
                <a:solidFill>
                  <a:schemeClr val="bg2">
                    <a:lumMod val="50000"/>
                  </a:schemeClr>
                </a:solidFill>
              </a:rPr>
              <a:t>, USA</a:t>
            </a:r>
          </a:p>
          <a:p>
            <a:pPr marL="0" indent="0">
              <a:buNone/>
            </a:pPr>
            <a:r>
              <a:rPr lang="en-US" altLang="ja-JP" sz="2000" dirty="0">
                <a:solidFill>
                  <a:schemeClr val="bg2">
                    <a:lumMod val="50000"/>
                  </a:schemeClr>
                </a:solidFill>
              </a:rPr>
              <a:t>Secretary:	John Pepper, </a:t>
            </a:r>
            <a:r>
              <a:rPr lang="en-US" altLang="ja-JP" sz="2000" dirty="0" err="1">
                <a:solidFill>
                  <a:schemeClr val="bg2">
                    <a:lumMod val="50000"/>
                  </a:schemeClr>
                </a:solidFill>
              </a:rPr>
              <a:t>OceanWise</a:t>
            </a:r>
            <a:r>
              <a:rPr lang="en-US" altLang="ja-JP" sz="2000" dirty="0">
                <a:solidFill>
                  <a:schemeClr val="bg2">
                    <a:lumMod val="50000"/>
                  </a:schemeClr>
                </a:solidFill>
              </a:rPr>
              <a:t> (until March 2019)</a:t>
            </a:r>
          </a:p>
          <a:p>
            <a:pPr marL="0" indent="0">
              <a:buNone/>
            </a:pPr>
            <a:r>
              <a:rPr lang="en-US" altLang="ja-JP" sz="2000" dirty="0">
                <a:solidFill>
                  <a:schemeClr val="bg2">
                    <a:lumMod val="50000"/>
                  </a:schemeClr>
                </a:solidFill>
              </a:rPr>
              <a:t>		Assistant Director Alberto Costa Neves, IHO Secretariat (from March 2019)</a:t>
            </a:r>
          </a:p>
          <a:p>
            <a:pPr marL="0" indent="0">
              <a:buNone/>
            </a:pPr>
            <a:r>
              <a:rPr lang="en-US" altLang="ja-JP" sz="2000" dirty="0">
                <a:solidFill>
                  <a:schemeClr val="bg2">
                    <a:lumMod val="50000"/>
                  </a:schemeClr>
                </a:solidFill>
              </a:rPr>
              <a:t>Member States:</a:t>
            </a:r>
            <a:br>
              <a:rPr lang="en-US" altLang="ja-JP" sz="2000" dirty="0">
                <a:solidFill>
                  <a:schemeClr val="bg2">
                    <a:lumMod val="50000"/>
                  </a:schemeClr>
                </a:solidFill>
              </a:rPr>
            </a:br>
            <a:r>
              <a:rPr lang="en-US" altLang="ja-JP" sz="2000" dirty="0">
                <a:solidFill>
                  <a:schemeClr val="bg2">
                    <a:lumMod val="50000"/>
                  </a:schemeClr>
                </a:solidFill>
              </a:rPr>
              <a:t>Argentina, Australia, Brazil, Canada, Cuba, Denmark, Estonia, Finland, France, Germany, Indonesia, Italy, Japan, Malaysia, Nigeria, Netherlands, New Zealand, Norway, Philippines, Portugal, Republic of Korea, Romania, Slovenia, Spain, Singapore, Thailand, Ukraine, UK, USA</a:t>
            </a:r>
          </a:p>
          <a:p>
            <a:pPr marL="0" indent="0">
              <a:buNone/>
            </a:pPr>
            <a:r>
              <a:rPr lang="en-US" altLang="ja-JP" sz="2000" dirty="0">
                <a:solidFill>
                  <a:schemeClr val="bg2">
                    <a:lumMod val="50000"/>
                  </a:schemeClr>
                </a:solidFill>
              </a:rPr>
              <a:t>Expert Contributors:</a:t>
            </a:r>
            <a:br>
              <a:rPr lang="en-US" altLang="ja-JP" sz="2000" dirty="0">
                <a:solidFill>
                  <a:schemeClr val="bg2">
                    <a:lumMod val="50000"/>
                  </a:schemeClr>
                </a:solidFill>
              </a:rPr>
            </a:br>
            <a:r>
              <a:rPr lang="en-US" altLang="ja-JP" sz="2000" dirty="0">
                <a:solidFill>
                  <a:schemeClr val="bg2">
                    <a:lumMod val="50000"/>
                  </a:schemeClr>
                </a:solidFill>
              </a:rPr>
              <a:t>OGC; ICPC/EGS Group; Teledyne </a:t>
            </a:r>
            <a:r>
              <a:rPr lang="en-US" altLang="ja-JP" sz="2000" dirty="0" err="1">
                <a:solidFill>
                  <a:schemeClr val="bg2">
                    <a:lumMod val="50000"/>
                  </a:schemeClr>
                </a:solidFill>
              </a:rPr>
              <a:t>Caris</a:t>
            </a:r>
            <a:r>
              <a:rPr lang="en-US" altLang="ja-JP" sz="2000" dirty="0">
                <a:solidFill>
                  <a:schemeClr val="bg2">
                    <a:lumMod val="50000"/>
                  </a:schemeClr>
                </a:solidFill>
              </a:rPr>
              <a:t>; </a:t>
            </a:r>
            <a:r>
              <a:rPr lang="en-US" altLang="ja-JP" sz="2000" dirty="0" err="1">
                <a:solidFill>
                  <a:schemeClr val="bg2">
                    <a:lumMod val="50000"/>
                  </a:schemeClr>
                </a:solidFill>
              </a:rPr>
              <a:t>Esri</a:t>
            </a:r>
            <a:r>
              <a:rPr lang="en-US" altLang="ja-JP" sz="2000" dirty="0">
                <a:solidFill>
                  <a:schemeClr val="bg2">
                    <a:lumMod val="50000"/>
                  </a:schemeClr>
                </a:solidFill>
              </a:rPr>
              <a:t>; GSDI Association; </a:t>
            </a:r>
            <a:r>
              <a:rPr lang="en-US" altLang="ja-JP" sz="2000" dirty="0" err="1">
                <a:solidFill>
                  <a:schemeClr val="bg2">
                    <a:lumMod val="50000"/>
                  </a:schemeClr>
                </a:solidFill>
              </a:rPr>
              <a:t>OceanWise</a:t>
            </a:r>
            <a:r>
              <a:rPr lang="en-US" altLang="ja-JP" sz="2000" dirty="0">
                <a:solidFill>
                  <a:schemeClr val="bg2">
                    <a:lumMod val="50000"/>
                  </a:schemeClr>
                </a:solidFill>
              </a:rPr>
              <a:t>; </a:t>
            </a:r>
            <a:r>
              <a:rPr lang="en-US" altLang="ja-JP" sz="2000" dirty="0" err="1">
                <a:solidFill>
                  <a:schemeClr val="bg2">
                    <a:lumMod val="50000"/>
                  </a:schemeClr>
                </a:solidFill>
              </a:rPr>
              <a:t>YottaOcean</a:t>
            </a:r>
            <a:r>
              <a:rPr lang="en-US" altLang="ja-JP" sz="2000" dirty="0">
                <a:solidFill>
                  <a:schemeClr val="bg2">
                    <a:lumMod val="50000"/>
                  </a:schemeClr>
                </a:solidFill>
              </a:rPr>
              <a:t> Inc.; Geosciences Australia; IIC Technologies Inc.</a:t>
            </a:r>
            <a:endParaRPr lang="en-US" altLang="ja-JP" sz="2100" dirty="0">
              <a:solidFill>
                <a:schemeClr val="bg2">
                  <a:lumMod val="50000"/>
                </a:schemeClr>
              </a:solidFill>
            </a:endParaRPr>
          </a:p>
        </p:txBody>
      </p:sp>
    </p:spTree>
    <p:extLst>
      <p:ext uri="{BB962C8B-B14F-4D97-AF65-F5344CB8AC3E}">
        <p14:creationId xmlns:p14="http://schemas.microsoft.com/office/powerpoint/2010/main" val="377420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531" y="259414"/>
            <a:ext cx="10515600" cy="540511"/>
          </a:xfrm>
        </p:spPr>
        <p:txBody>
          <a:bodyPr>
            <a:noAutofit/>
          </a:bodyPr>
          <a:lstStyle/>
          <a:p>
            <a:r>
              <a:rPr lang="en-US" sz="3200" dirty="0">
                <a:latin typeface="Arial" panose="020B0604020202020204" pitchFamily="34" charset="0"/>
                <a:cs typeface="Arial" panose="020B0604020202020204" pitchFamily="34" charset="0"/>
              </a:rPr>
              <a:t>Meetings since IRCC10 (June 2018)</a:t>
            </a:r>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3</a:t>
            </a:fld>
            <a:endParaRPr lang="en-US" dirty="0"/>
          </a:p>
        </p:txBody>
      </p:sp>
      <p:sp>
        <p:nvSpPr>
          <p:cNvPr id="4" name="Rektangel 3"/>
          <p:cNvSpPr/>
          <p:nvPr/>
        </p:nvSpPr>
        <p:spPr>
          <a:xfrm>
            <a:off x="287383" y="799925"/>
            <a:ext cx="5442858" cy="4832092"/>
          </a:xfrm>
          <a:prstGeom prst="rect">
            <a:avLst/>
          </a:prstGeom>
        </p:spPr>
        <p:txBody>
          <a:bodyPr wrap="square">
            <a:spAutoFit/>
          </a:bodyPr>
          <a:lstStyle/>
          <a:p>
            <a:endParaRPr lang="da-DK" sz="2400" dirty="0">
              <a:solidFill>
                <a:srgbClr val="000000"/>
              </a:solidFill>
              <a:latin typeface="Calibri" panose="020F0502020204030204" pitchFamily="34" charset="0"/>
            </a:endParaRPr>
          </a:p>
          <a:p>
            <a:r>
              <a:rPr lang="da-DK" sz="2200" u="sng" dirty="0">
                <a:solidFill>
                  <a:schemeClr val="bg2">
                    <a:lumMod val="50000"/>
                  </a:schemeClr>
                </a:solidFill>
              </a:rPr>
              <a:t>Meetings: </a:t>
            </a:r>
          </a:p>
          <a:p>
            <a:r>
              <a:rPr lang="en-US" sz="2000" dirty="0">
                <a:solidFill>
                  <a:schemeClr val="bg2">
                    <a:lumMod val="50000"/>
                  </a:schemeClr>
                </a:solidFill>
                <a:latin typeface="Calibri" panose="020F0502020204030204" pitchFamily="34" charset="0"/>
              </a:rPr>
              <a:t>The MSDIWG10 meeting of IHO Marine Spatial Data Infrastructures Working Group (MSDIWG) took place in Busan, Republic of Korea, 4 - 5 March 2019. The meeting was followed by the OGC Marine DWG Meeting, 6 March 2019 and the UN-GGIM Working Group on Marine Geospatial Information (WGMGI1) Meeting, 7 - 9 March 2019.</a:t>
            </a:r>
          </a:p>
          <a:p>
            <a:endParaRPr lang="en-US" sz="2000" dirty="0">
              <a:solidFill>
                <a:schemeClr val="bg2">
                  <a:lumMod val="50000"/>
                </a:schemeClr>
              </a:solidFill>
              <a:latin typeface="Calibri" panose="020F0502020204030204" pitchFamily="34" charset="0"/>
            </a:endParaRPr>
          </a:p>
          <a:p>
            <a:r>
              <a:rPr lang="en-US" sz="2000" dirty="0">
                <a:solidFill>
                  <a:schemeClr val="bg2">
                    <a:lumMod val="50000"/>
                  </a:schemeClr>
                </a:solidFill>
                <a:latin typeface="Calibri" panose="020F0502020204030204" pitchFamily="34" charset="0"/>
              </a:rPr>
              <a:t>Dates and venue for next meeting.</a:t>
            </a:r>
          </a:p>
          <a:p>
            <a:r>
              <a:rPr lang="en-US" sz="2000" dirty="0">
                <a:solidFill>
                  <a:schemeClr val="bg2">
                    <a:lumMod val="50000"/>
                  </a:schemeClr>
                </a:solidFill>
                <a:latin typeface="Calibri" panose="020F0502020204030204" pitchFamily="34" charset="0"/>
              </a:rPr>
              <a:t>The IHO/MSDIWG will arrange a MSDI Open Forum meeting, the MSDIWG11 meeting with an integrated OGC Marine Domain WG part in 2020 in Rostock, Germany 24-27 February.</a:t>
            </a:r>
          </a:p>
        </p:txBody>
      </p:sp>
      <p:pic>
        <p:nvPicPr>
          <p:cNvPr id="6" name="Picture 2" descr="Billed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48561" y="1035280"/>
            <a:ext cx="3343782" cy="250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Billed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657807" y="1021754"/>
            <a:ext cx="2377440" cy="262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illed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48561" y="3753274"/>
            <a:ext cx="5886685" cy="214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80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Arial" panose="020B0604020202020204" pitchFamily="34" charset="0"/>
                <a:cs typeface="Arial" panose="020B0604020202020204" pitchFamily="34" charset="0"/>
              </a:rPr>
              <a:t>Principal activities and achievements</a:t>
            </a:r>
          </a:p>
        </p:txBody>
      </p:sp>
      <p:sp>
        <p:nvSpPr>
          <p:cNvPr id="4" name="Footer Placeholder 3"/>
          <p:cNvSpPr>
            <a:spLocks noGrp="1"/>
          </p:cNvSpPr>
          <p:nvPr>
            <p:ph type="ftr" sz="quarter" idx="4294967295"/>
          </p:nvPr>
        </p:nvSpPr>
        <p:spPr/>
        <p:txBody>
          <a:bodyPr/>
          <a:lstStyle/>
          <a:p>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p:txBody>
          <a:bodyPr/>
          <a:lstStyle/>
          <a:p>
            <a:fld id="{EC878826-814C-4FD2-96B3-D147818A5C89}" type="slidenum">
              <a:rPr lang="en-US" smtClean="0"/>
              <a:t>4</a:t>
            </a:fld>
            <a:endParaRPr lang="en-US" dirty="0"/>
          </a:p>
        </p:txBody>
      </p:sp>
      <p:graphicFrame>
        <p:nvGraphicFramePr>
          <p:cNvPr id="6" name="Tabel 5"/>
          <p:cNvGraphicFramePr>
            <a:graphicFrameLocks noGrp="1"/>
          </p:cNvGraphicFramePr>
          <p:nvPr>
            <p:extLst>
              <p:ext uri="{D42A27DB-BD31-4B8C-83A1-F6EECF244321}">
                <p14:modId xmlns:p14="http://schemas.microsoft.com/office/powerpoint/2010/main" val="3157359387"/>
              </p:ext>
            </p:extLst>
          </p:nvPr>
        </p:nvGraphicFramePr>
        <p:xfrm>
          <a:off x="263352" y="1146464"/>
          <a:ext cx="11665296" cy="4953817"/>
        </p:xfrm>
        <a:graphic>
          <a:graphicData uri="http://schemas.openxmlformats.org/drawingml/2006/table">
            <a:tbl>
              <a:tblPr firstRow="1" firstCol="1" bandRow="1">
                <a:tableStyleId>{5C22544A-7EE6-4342-B048-85BDC9FD1C3A}</a:tableStyleId>
              </a:tblPr>
              <a:tblGrid>
                <a:gridCol w="599336">
                  <a:extLst>
                    <a:ext uri="{9D8B030D-6E8A-4147-A177-3AD203B41FA5}">
                      <a16:colId xmlns:a16="http://schemas.microsoft.com/office/drawing/2014/main" val="20000"/>
                    </a:ext>
                  </a:extLst>
                </a:gridCol>
                <a:gridCol w="11065960">
                  <a:extLst>
                    <a:ext uri="{9D8B030D-6E8A-4147-A177-3AD203B41FA5}">
                      <a16:colId xmlns:a16="http://schemas.microsoft.com/office/drawing/2014/main" val="20001"/>
                    </a:ext>
                  </a:extLst>
                </a:gridCol>
              </a:tblGrid>
              <a:tr h="308053">
                <a:tc>
                  <a:txBody>
                    <a:bodyPr/>
                    <a:lstStyle/>
                    <a:p>
                      <a:pPr marL="228600" indent="-228600">
                        <a:lnSpc>
                          <a:spcPct val="107000"/>
                        </a:lnSpc>
                        <a:spcAft>
                          <a:spcPts val="0"/>
                        </a:spcAft>
                        <a:tabLst>
                          <a:tab pos="228600" algn="l"/>
                          <a:tab pos="828040" algn="l"/>
                        </a:tabLst>
                      </a:pPr>
                      <a:r>
                        <a:rPr lang="en-US" sz="2000" dirty="0">
                          <a:solidFill>
                            <a:srgbClr val="0070C0"/>
                          </a:solidFill>
                          <a:effectLst/>
                          <a:latin typeface="Arial" panose="020B0604020202020204" pitchFamily="34" charset="0"/>
                          <a:cs typeface="Arial" panose="020B0604020202020204" pitchFamily="34" charset="0"/>
                        </a:rPr>
                        <a:t>A</a:t>
                      </a:r>
                      <a:endParaRPr lang="da-DK" sz="2000" dirty="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b="0" dirty="0">
                          <a:solidFill>
                            <a:srgbClr val="0070C0"/>
                          </a:solidFill>
                          <a:effectLst/>
                          <a:latin typeface="Arial" panose="020B0604020202020204" pitchFamily="34" charset="0"/>
                          <a:cs typeface="Arial" panose="020B0604020202020204" pitchFamily="34" charset="0"/>
                        </a:rPr>
                        <a:t>Communication and dissemination </a:t>
                      </a:r>
                    </a:p>
                    <a:p>
                      <a:pPr marL="228600" indent="-228600">
                        <a:lnSpc>
                          <a:spcPct val="107000"/>
                        </a:lnSpc>
                        <a:spcAft>
                          <a:spcPts val="0"/>
                        </a:spcAft>
                        <a:tabLst>
                          <a:tab pos="228600" algn="l"/>
                          <a:tab pos="828040" algn="l"/>
                        </a:tabLst>
                      </a:pPr>
                      <a:endParaRPr lang="da-DK" sz="1000" b="0" dirty="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a16="http://schemas.microsoft.com/office/drawing/2014/main" val="10000"/>
                  </a:ext>
                </a:extLst>
              </a:tr>
              <a:tr h="292283">
                <a:tc>
                  <a:txBody>
                    <a:bodyPr/>
                    <a:lstStyle/>
                    <a:p>
                      <a:pPr>
                        <a:lnSpc>
                          <a:spcPct val="107000"/>
                        </a:lnSpc>
                        <a:spcAft>
                          <a:spcPts val="0"/>
                        </a:spcAft>
                      </a:pPr>
                      <a:r>
                        <a:rPr lang="en-US" sz="2000">
                          <a:solidFill>
                            <a:srgbClr val="0070C0"/>
                          </a:solidFill>
                          <a:effectLst/>
                          <a:latin typeface="Arial" panose="020B0604020202020204" pitchFamily="34" charset="0"/>
                          <a:cs typeface="Arial" panose="020B0604020202020204" pitchFamily="34" charset="0"/>
                        </a:rPr>
                        <a:t>B</a:t>
                      </a:r>
                      <a:endParaRPr lang="da-DK" sz="200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dirty="0">
                          <a:solidFill>
                            <a:srgbClr val="0070C0"/>
                          </a:solidFill>
                          <a:effectLst/>
                          <a:latin typeface="Arial" panose="020B0604020202020204" pitchFamily="34" charset="0"/>
                          <a:cs typeface="Arial" panose="020B0604020202020204" pitchFamily="34" charset="0"/>
                        </a:rPr>
                        <a:t>Operational - Data sharing and management</a:t>
                      </a:r>
                    </a:p>
                    <a:p>
                      <a:pPr marL="228600" indent="-228600">
                        <a:lnSpc>
                          <a:spcPct val="107000"/>
                        </a:lnSpc>
                        <a:spcAft>
                          <a:spcPts val="0"/>
                        </a:spcAft>
                        <a:tabLst>
                          <a:tab pos="228600" algn="l"/>
                          <a:tab pos="828040" algn="l"/>
                        </a:tabLst>
                      </a:pPr>
                      <a:endParaRPr lang="da-DK" sz="1000" dirty="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a16="http://schemas.microsoft.com/office/drawing/2014/main" val="10001"/>
                  </a:ext>
                </a:extLst>
              </a:tr>
              <a:tr h="276513">
                <a:tc>
                  <a:txBody>
                    <a:bodyPr/>
                    <a:lstStyle/>
                    <a:p>
                      <a:pPr>
                        <a:lnSpc>
                          <a:spcPct val="107000"/>
                        </a:lnSpc>
                        <a:spcAft>
                          <a:spcPts val="0"/>
                        </a:spcAft>
                      </a:pPr>
                      <a:r>
                        <a:rPr lang="en-US" sz="2000">
                          <a:solidFill>
                            <a:srgbClr val="0070C0"/>
                          </a:solidFill>
                          <a:effectLst/>
                          <a:latin typeface="Arial" panose="020B0604020202020204" pitchFamily="34" charset="0"/>
                          <a:cs typeface="Arial" panose="020B0604020202020204" pitchFamily="34" charset="0"/>
                        </a:rPr>
                        <a:t>C</a:t>
                      </a:r>
                      <a:endParaRPr lang="da-DK" sz="200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0" indent="-228600" algn="l" defTabSz="914400" rtl="0" eaLnBrk="1" latinLnBrk="0" hangingPunct="1">
                        <a:lnSpc>
                          <a:spcPct val="107000"/>
                        </a:lnSpc>
                        <a:spcAft>
                          <a:spcPts val="0"/>
                        </a:spcAft>
                        <a:tabLst>
                          <a:tab pos="228600" algn="l"/>
                          <a:tab pos="828040" algn="l"/>
                        </a:tabLst>
                      </a:pPr>
                      <a:r>
                        <a:rPr lang="en-GB" sz="2000" kern="1200" dirty="0">
                          <a:solidFill>
                            <a:srgbClr val="0070C0"/>
                          </a:solidFill>
                          <a:effectLst/>
                          <a:latin typeface="Arial" panose="020B0604020202020204" pitchFamily="34" charset="0"/>
                          <a:ea typeface="+mn-ea"/>
                          <a:cs typeface="Arial" panose="020B0604020202020204" pitchFamily="34" charset="0"/>
                        </a:rPr>
                        <a:t>Policies and governances – RHC. (Ensure that MSDI is a standing agenda item</a:t>
                      </a:r>
                      <a:br>
                        <a:rPr lang="en-GB" sz="2000" kern="1200" dirty="0">
                          <a:solidFill>
                            <a:srgbClr val="0070C0"/>
                          </a:solidFill>
                          <a:effectLst/>
                          <a:latin typeface="Arial" panose="020B0604020202020204" pitchFamily="34" charset="0"/>
                          <a:ea typeface="+mn-ea"/>
                          <a:cs typeface="Arial" panose="020B0604020202020204" pitchFamily="34" charset="0"/>
                        </a:rPr>
                      </a:br>
                      <a:r>
                        <a:rPr lang="en-GB" sz="2000" kern="1200" dirty="0">
                          <a:solidFill>
                            <a:srgbClr val="0070C0"/>
                          </a:solidFill>
                          <a:effectLst/>
                          <a:latin typeface="Arial" panose="020B0604020202020204" pitchFamily="34" charset="0"/>
                          <a:ea typeface="+mn-ea"/>
                          <a:cs typeface="Arial" panose="020B0604020202020204" pitchFamily="34" charset="0"/>
                        </a:rPr>
                        <a:t>for RHCs’ meetings (IHO Res 2/1997, as amended, refers))</a:t>
                      </a:r>
                    </a:p>
                    <a:p>
                      <a:pPr marL="0" indent="-228600" algn="l" defTabSz="914400" rtl="0" eaLnBrk="1" latinLnBrk="0" hangingPunct="1">
                        <a:lnSpc>
                          <a:spcPct val="107000"/>
                        </a:lnSpc>
                        <a:spcAft>
                          <a:spcPts val="0"/>
                        </a:spcAft>
                        <a:tabLst>
                          <a:tab pos="228600" algn="l"/>
                          <a:tab pos="828040" algn="l"/>
                        </a:tabLst>
                      </a:pPr>
                      <a:endParaRPr lang="da-DK" sz="1000" kern="1200" dirty="0">
                        <a:solidFill>
                          <a:srgbClr val="0070C0"/>
                        </a:solidFill>
                        <a:effectLst/>
                        <a:latin typeface="Arial" panose="020B0604020202020204" pitchFamily="34" charset="0"/>
                        <a:ea typeface="+mn-ea"/>
                        <a:cs typeface="Arial" panose="020B0604020202020204" pitchFamily="34" charset="0"/>
                      </a:endParaRPr>
                    </a:p>
                  </a:txBody>
                  <a:tcPr marL="59151" marR="59151" marT="0" marB="0">
                    <a:noFill/>
                  </a:tcPr>
                </a:tc>
                <a:extLst>
                  <a:ext uri="{0D108BD9-81ED-4DB2-BD59-A6C34878D82A}">
                    <a16:rowId xmlns:a16="http://schemas.microsoft.com/office/drawing/2014/main" val="10002"/>
                  </a:ext>
                </a:extLst>
              </a:tr>
              <a:tr h="308053">
                <a:tc>
                  <a:txBody>
                    <a:bodyPr/>
                    <a:lstStyle/>
                    <a:p>
                      <a:pPr>
                        <a:lnSpc>
                          <a:spcPct val="107000"/>
                        </a:lnSpc>
                        <a:spcAft>
                          <a:spcPts val="0"/>
                        </a:spcAft>
                      </a:pPr>
                      <a:r>
                        <a:rPr lang="en-US" sz="2000">
                          <a:solidFill>
                            <a:srgbClr val="0070C0"/>
                          </a:solidFill>
                          <a:effectLst/>
                          <a:latin typeface="Arial" panose="020B0604020202020204" pitchFamily="34" charset="0"/>
                          <a:cs typeface="Arial" panose="020B0604020202020204" pitchFamily="34" charset="0"/>
                        </a:rPr>
                        <a:t>D</a:t>
                      </a:r>
                      <a:endParaRPr lang="da-DK" sz="200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dirty="0">
                          <a:solidFill>
                            <a:srgbClr val="0070C0"/>
                          </a:solidFill>
                          <a:effectLst/>
                          <a:latin typeface="Arial" panose="020B0604020202020204" pitchFamily="34" charset="0"/>
                          <a:cs typeface="Arial" panose="020B0604020202020204" pitchFamily="34" charset="0"/>
                        </a:rPr>
                        <a:t>Standards (OGC and HSSC)</a:t>
                      </a:r>
                    </a:p>
                    <a:p>
                      <a:pPr marL="228600" indent="-228600">
                        <a:lnSpc>
                          <a:spcPct val="107000"/>
                        </a:lnSpc>
                        <a:spcAft>
                          <a:spcPts val="0"/>
                        </a:spcAft>
                        <a:tabLst>
                          <a:tab pos="228600" algn="l"/>
                          <a:tab pos="828040" algn="l"/>
                        </a:tabLst>
                      </a:pPr>
                      <a:endParaRPr lang="da-DK" sz="1000" dirty="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a16="http://schemas.microsoft.com/office/drawing/2014/main" val="10003"/>
                  </a:ext>
                </a:extLst>
              </a:tr>
              <a:tr h="292283">
                <a:tc>
                  <a:txBody>
                    <a:bodyPr/>
                    <a:lstStyle/>
                    <a:p>
                      <a:pPr>
                        <a:lnSpc>
                          <a:spcPct val="107000"/>
                        </a:lnSpc>
                        <a:spcAft>
                          <a:spcPts val="0"/>
                        </a:spcAft>
                      </a:pPr>
                      <a:r>
                        <a:rPr lang="en-US" sz="2000">
                          <a:solidFill>
                            <a:srgbClr val="0070C0"/>
                          </a:solidFill>
                          <a:effectLst/>
                          <a:latin typeface="Arial" panose="020B0604020202020204" pitchFamily="34" charset="0"/>
                          <a:cs typeface="Arial" panose="020B0604020202020204" pitchFamily="34" charset="0"/>
                        </a:rPr>
                        <a:t>E</a:t>
                      </a:r>
                      <a:endParaRPr lang="da-DK" sz="200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dirty="0">
                          <a:solidFill>
                            <a:srgbClr val="0070C0"/>
                          </a:solidFill>
                          <a:effectLst/>
                          <a:latin typeface="Arial" panose="020B0604020202020204" pitchFamily="34" charset="0"/>
                          <a:cs typeface="Arial" panose="020B0604020202020204" pitchFamily="34" charset="0"/>
                        </a:rPr>
                        <a:t>Innovation – Future perspectives (2021 - 2023)</a:t>
                      </a:r>
                    </a:p>
                    <a:p>
                      <a:pPr marL="228600" indent="-228600">
                        <a:lnSpc>
                          <a:spcPct val="107000"/>
                        </a:lnSpc>
                        <a:spcAft>
                          <a:spcPts val="0"/>
                        </a:spcAft>
                        <a:tabLst>
                          <a:tab pos="228600" algn="l"/>
                          <a:tab pos="828040" algn="l"/>
                        </a:tabLst>
                      </a:pPr>
                      <a:endParaRPr lang="da-DK" sz="1000" dirty="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a16="http://schemas.microsoft.com/office/drawing/2014/main" val="10004"/>
                  </a:ext>
                </a:extLst>
              </a:tr>
              <a:tr h="308053">
                <a:tc>
                  <a:txBody>
                    <a:bodyPr/>
                    <a:lstStyle/>
                    <a:p>
                      <a:pPr>
                        <a:lnSpc>
                          <a:spcPct val="107000"/>
                        </a:lnSpc>
                        <a:spcAft>
                          <a:spcPts val="0"/>
                        </a:spcAft>
                      </a:pPr>
                      <a:r>
                        <a:rPr lang="en-US" sz="2000">
                          <a:solidFill>
                            <a:srgbClr val="0070C0"/>
                          </a:solidFill>
                          <a:effectLst/>
                          <a:latin typeface="Arial" panose="020B0604020202020204" pitchFamily="34" charset="0"/>
                          <a:cs typeface="Arial" panose="020B0604020202020204" pitchFamily="34" charset="0"/>
                        </a:rPr>
                        <a:t>F</a:t>
                      </a:r>
                      <a:endParaRPr lang="da-DK" sz="200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dirty="0">
                          <a:solidFill>
                            <a:srgbClr val="0070C0"/>
                          </a:solidFill>
                          <a:effectLst/>
                          <a:latin typeface="Arial" panose="020B0604020202020204" pitchFamily="34" charset="0"/>
                          <a:cs typeface="Arial" panose="020B0604020202020204" pitchFamily="34" charset="0"/>
                        </a:rPr>
                        <a:t>Training and education</a:t>
                      </a:r>
                    </a:p>
                    <a:p>
                      <a:pPr marL="228600" indent="-228600">
                        <a:lnSpc>
                          <a:spcPct val="107000"/>
                        </a:lnSpc>
                        <a:spcAft>
                          <a:spcPts val="0"/>
                        </a:spcAft>
                        <a:tabLst>
                          <a:tab pos="228600" algn="l"/>
                          <a:tab pos="828040" algn="l"/>
                        </a:tabLst>
                      </a:pPr>
                      <a:endParaRPr lang="da-DK" sz="1000" dirty="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a16="http://schemas.microsoft.com/office/drawing/2014/main" val="10005"/>
                  </a:ext>
                </a:extLst>
              </a:tr>
              <a:tr h="308053">
                <a:tc>
                  <a:txBody>
                    <a:bodyPr/>
                    <a:lstStyle/>
                    <a:p>
                      <a:pPr>
                        <a:lnSpc>
                          <a:spcPct val="107000"/>
                        </a:lnSpc>
                        <a:spcAft>
                          <a:spcPts val="0"/>
                        </a:spcAft>
                      </a:pPr>
                      <a:r>
                        <a:rPr lang="en-US" sz="2000">
                          <a:solidFill>
                            <a:srgbClr val="0070C0"/>
                          </a:solidFill>
                          <a:effectLst/>
                          <a:latin typeface="Arial" panose="020B0604020202020204" pitchFamily="34" charset="0"/>
                          <a:cs typeface="Arial" panose="020B0604020202020204" pitchFamily="34" charset="0"/>
                        </a:rPr>
                        <a:t>G</a:t>
                      </a:r>
                      <a:endParaRPr lang="da-DK" sz="200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marL="228600" indent="-228600">
                        <a:lnSpc>
                          <a:spcPct val="107000"/>
                        </a:lnSpc>
                        <a:spcAft>
                          <a:spcPts val="0"/>
                        </a:spcAft>
                        <a:tabLst>
                          <a:tab pos="228600" algn="l"/>
                          <a:tab pos="828040" algn="l"/>
                        </a:tabLst>
                      </a:pPr>
                      <a:r>
                        <a:rPr lang="en-GB" sz="2000" dirty="0">
                          <a:solidFill>
                            <a:srgbClr val="0070C0"/>
                          </a:solidFill>
                          <a:effectLst/>
                          <a:latin typeface="Arial" panose="020B0604020202020204" pitchFamily="34" charset="0"/>
                          <a:cs typeface="Arial" panose="020B0604020202020204" pitchFamily="34" charset="0"/>
                        </a:rPr>
                        <a:t>Maintain and extend the publication IHO MSDI C-17 (IHO Task 3.9.2.1 refers)</a:t>
                      </a:r>
                    </a:p>
                    <a:p>
                      <a:pPr marL="228600" indent="-228600">
                        <a:lnSpc>
                          <a:spcPct val="107000"/>
                        </a:lnSpc>
                        <a:spcAft>
                          <a:spcPts val="0"/>
                        </a:spcAft>
                        <a:tabLst>
                          <a:tab pos="228600" algn="l"/>
                          <a:tab pos="828040" algn="l"/>
                        </a:tabLst>
                      </a:pPr>
                      <a:endParaRPr lang="da-DK" sz="1000" dirty="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a16="http://schemas.microsoft.com/office/drawing/2014/main" val="10006"/>
                  </a:ext>
                </a:extLst>
              </a:tr>
              <a:tr h="308053">
                <a:tc>
                  <a:txBody>
                    <a:bodyPr/>
                    <a:lstStyle/>
                    <a:p>
                      <a:pPr>
                        <a:lnSpc>
                          <a:spcPct val="107000"/>
                        </a:lnSpc>
                        <a:spcAft>
                          <a:spcPts val="0"/>
                        </a:spcAft>
                      </a:pPr>
                      <a:r>
                        <a:rPr lang="en-US" sz="2000" dirty="0">
                          <a:solidFill>
                            <a:srgbClr val="0070C0"/>
                          </a:solidFill>
                          <a:effectLst/>
                          <a:latin typeface="Arial" panose="020B0604020202020204" pitchFamily="34" charset="0"/>
                          <a:cs typeface="Arial" panose="020B0604020202020204" pitchFamily="34" charset="0"/>
                        </a:rPr>
                        <a:t>H</a:t>
                      </a:r>
                      <a:endParaRPr lang="da-DK" sz="2000" dirty="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tc>
                  <a:txBody>
                    <a:bodyPr/>
                    <a:lstStyle/>
                    <a:p>
                      <a:pPr>
                        <a:lnSpc>
                          <a:spcPct val="107000"/>
                        </a:lnSpc>
                        <a:spcAft>
                          <a:spcPts val="0"/>
                        </a:spcAft>
                      </a:pPr>
                      <a:r>
                        <a:rPr lang="en-GB" sz="2000" dirty="0">
                          <a:solidFill>
                            <a:srgbClr val="0070C0"/>
                          </a:solidFill>
                          <a:effectLst/>
                          <a:latin typeface="Arial" panose="020B0604020202020204" pitchFamily="34" charset="0"/>
                          <a:cs typeface="Arial" panose="020B0604020202020204" pitchFamily="34" charset="0"/>
                        </a:rPr>
                        <a:t>Conduct annual meetings of MSDIWG, arranged back to back with 1-day MSDI Open Forum (IHO Task 3.9.1 refers)</a:t>
                      </a:r>
                      <a:endParaRPr lang="da-DK" sz="2000" dirty="0">
                        <a:solidFill>
                          <a:srgbClr val="0070C0"/>
                        </a:solidFill>
                        <a:effectLst/>
                        <a:latin typeface="Arial" panose="020B0604020202020204" pitchFamily="34" charset="0"/>
                        <a:ea typeface="Calibri"/>
                        <a:cs typeface="Arial" panose="020B0604020202020204" pitchFamily="34" charset="0"/>
                      </a:endParaRPr>
                    </a:p>
                  </a:txBody>
                  <a:tcPr marL="59151" marR="59151" marT="0" marB="0">
                    <a:noFill/>
                  </a:tcPr>
                </a:tc>
                <a:extLst>
                  <a:ext uri="{0D108BD9-81ED-4DB2-BD59-A6C34878D82A}">
                    <a16:rowId xmlns:a16="http://schemas.microsoft.com/office/drawing/2014/main" val="10007"/>
                  </a:ext>
                </a:extLst>
              </a:tr>
              <a:tr h="550981">
                <a:tc gridSpan="2">
                  <a:txBody>
                    <a:bodyPr/>
                    <a:lstStyle/>
                    <a:p>
                      <a:pPr>
                        <a:lnSpc>
                          <a:spcPct val="107000"/>
                        </a:lnSpc>
                        <a:spcAft>
                          <a:spcPts val="0"/>
                        </a:spcAft>
                      </a:pPr>
                      <a:r>
                        <a:rPr lang="en-GB" sz="900" dirty="0">
                          <a:solidFill>
                            <a:schemeClr val="tx1"/>
                          </a:solidFill>
                          <a:effectLst/>
                        </a:rPr>
                        <a:t> </a:t>
                      </a:r>
                      <a:endParaRPr lang="da-DK" sz="900" dirty="0">
                        <a:solidFill>
                          <a:schemeClr val="tx1"/>
                        </a:solidFill>
                        <a:effectLst/>
                      </a:endParaRPr>
                    </a:p>
                  </a:txBody>
                  <a:tcPr marL="59151" marR="59151" marT="0" marB="0">
                    <a:noFill/>
                  </a:tcPr>
                </a:tc>
                <a:tc hMerge="1">
                  <a:txBody>
                    <a:bodyPr/>
                    <a:lstStyle/>
                    <a:p>
                      <a:endParaRPr lang="da-DK"/>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6779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cstate="email">
            <a:extLst>
              <a:ext uri="{28A0092B-C50C-407E-A947-70E740481C1C}">
                <a14:useLocalDpi xmlns:a14="http://schemas.microsoft.com/office/drawing/2010/main"/>
              </a:ext>
            </a:extLst>
          </a:blip>
          <a:srcRect r="31846" b="22063"/>
          <a:stretch/>
        </p:blipFill>
        <p:spPr>
          <a:xfrm>
            <a:off x="9355443" y="3849188"/>
            <a:ext cx="2836557" cy="2895600"/>
          </a:xfrm>
          <a:prstGeom prst="rect">
            <a:avLst/>
          </a:prstGeom>
          <a:ln>
            <a:solidFill>
              <a:schemeClr val="accent1"/>
            </a:solidFill>
          </a:ln>
        </p:spPr>
      </p:pic>
      <p:pic>
        <p:nvPicPr>
          <p:cNvPr id="5" name="Billede 4"/>
          <p:cNvPicPr>
            <a:picLocks noChangeAspect="1"/>
          </p:cNvPicPr>
          <p:nvPr/>
        </p:nvPicPr>
        <p:blipFill rotWithShape="1">
          <a:blip r:embed="rId3" cstate="email">
            <a:extLst>
              <a:ext uri="{28A0092B-C50C-407E-A947-70E740481C1C}">
                <a14:useLocalDpi xmlns:a14="http://schemas.microsoft.com/office/drawing/2010/main"/>
              </a:ext>
            </a:extLst>
          </a:blip>
          <a:srcRect t="6671" r="32704" b="12497"/>
          <a:stretch/>
        </p:blipFill>
        <p:spPr>
          <a:xfrm>
            <a:off x="7489423" y="1088570"/>
            <a:ext cx="2842518" cy="3535681"/>
          </a:xfrm>
          <a:prstGeom prst="rect">
            <a:avLst/>
          </a:prstGeom>
          <a:ln>
            <a:solidFill>
              <a:schemeClr val="accent1"/>
            </a:solidFill>
          </a:ln>
        </p:spPr>
      </p:pic>
      <p:sp>
        <p:nvSpPr>
          <p:cNvPr id="6" name="Rektangel 5"/>
          <p:cNvSpPr/>
          <p:nvPr/>
        </p:nvSpPr>
        <p:spPr>
          <a:xfrm>
            <a:off x="209006" y="999372"/>
            <a:ext cx="7114901" cy="5078313"/>
          </a:xfrm>
          <a:prstGeom prst="rect">
            <a:avLst/>
          </a:prstGeom>
        </p:spPr>
        <p:txBody>
          <a:bodyPr wrap="square">
            <a:spAutoFit/>
          </a:bodyPr>
          <a:lstStyle/>
          <a:p>
            <a:r>
              <a:rPr lang="en-US" dirty="0">
                <a:solidFill>
                  <a:srgbClr val="0070C0"/>
                </a:solidFill>
              </a:rPr>
              <a:t>The IRCC10 meeting agreed that the IHO MSDIWG should follow the development in MSP implementation worldwide and focus on the following topics: </a:t>
            </a:r>
          </a:p>
          <a:p>
            <a:r>
              <a:rPr lang="en-US" dirty="0">
                <a:solidFill>
                  <a:srgbClr val="0070C0"/>
                </a:solidFill>
              </a:rPr>
              <a:t>• establish a list of relevant MS National MSP Data Contact Points </a:t>
            </a:r>
            <a:br>
              <a:rPr lang="en-US" dirty="0">
                <a:solidFill>
                  <a:srgbClr val="0070C0"/>
                </a:solidFill>
              </a:rPr>
            </a:br>
            <a:r>
              <a:rPr lang="en-US" dirty="0">
                <a:solidFill>
                  <a:srgbClr val="0070C0"/>
                </a:solidFill>
              </a:rPr>
              <a:t>   and contact persons </a:t>
            </a:r>
          </a:p>
          <a:p>
            <a:r>
              <a:rPr lang="en-US" dirty="0">
                <a:solidFill>
                  <a:srgbClr val="0070C0"/>
                </a:solidFill>
              </a:rPr>
              <a:t>• establish a list of additional relevant institutions, </a:t>
            </a:r>
            <a:br>
              <a:rPr lang="en-US" dirty="0">
                <a:solidFill>
                  <a:srgbClr val="0070C0"/>
                </a:solidFill>
              </a:rPr>
            </a:br>
            <a:r>
              <a:rPr lang="en-US" dirty="0">
                <a:solidFill>
                  <a:srgbClr val="0070C0"/>
                </a:solidFill>
              </a:rPr>
              <a:t>   contact person/data experts </a:t>
            </a:r>
          </a:p>
          <a:p>
            <a:r>
              <a:rPr lang="en-US" dirty="0">
                <a:solidFill>
                  <a:srgbClr val="0070C0"/>
                </a:solidFill>
              </a:rPr>
              <a:t>• study the most relevant MSP issues in a cross-border / trans-boundary </a:t>
            </a:r>
            <a:br>
              <a:rPr lang="en-US" dirty="0">
                <a:solidFill>
                  <a:srgbClr val="0070C0"/>
                </a:solidFill>
              </a:rPr>
            </a:br>
            <a:r>
              <a:rPr lang="en-US" dirty="0">
                <a:solidFill>
                  <a:srgbClr val="0070C0"/>
                </a:solidFill>
              </a:rPr>
              <a:t>   context in relation to data and information seen from a MS perspective </a:t>
            </a:r>
          </a:p>
          <a:p>
            <a:r>
              <a:rPr lang="en-US" dirty="0">
                <a:solidFill>
                  <a:srgbClr val="0070C0"/>
                </a:solidFill>
              </a:rPr>
              <a:t>• compile minimum requirements for Hydrographic data for MSP Data and </a:t>
            </a:r>
            <a:br>
              <a:rPr lang="en-US" dirty="0">
                <a:solidFill>
                  <a:srgbClr val="0070C0"/>
                </a:solidFill>
              </a:rPr>
            </a:br>
            <a:r>
              <a:rPr lang="en-US" dirty="0">
                <a:solidFill>
                  <a:srgbClr val="0070C0"/>
                </a:solidFill>
              </a:rPr>
              <a:t>   recommendations of distribution/sharing of this data </a:t>
            </a:r>
          </a:p>
          <a:p>
            <a:r>
              <a:rPr lang="en-US" dirty="0">
                <a:solidFill>
                  <a:srgbClr val="0070C0"/>
                </a:solidFill>
              </a:rPr>
              <a:t>• provide an overview on (national / regional) MSP best practice </a:t>
            </a:r>
          </a:p>
          <a:p>
            <a:r>
              <a:rPr lang="en-US" dirty="0">
                <a:solidFill>
                  <a:srgbClr val="0070C0"/>
                </a:solidFill>
              </a:rPr>
              <a:t>• establish MSP on the IHO website under body of knowledge. </a:t>
            </a:r>
          </a:p>
          <a:p>
            <a:endParaRPr lang="da-DK" dirty="0">
              <a:solidFill>
                <a:srgbClr val="0070C0"/>
              </a:solidFill>
            </a:endParaRPr>
          </a:p>
          <a:p>
            <a:r>
              <a:rPr lang="en-US" dirty="0">
                <a:solidFill>
                  <a:srgbClr val="0070C0"/>
                </a:solidFill>
              </a:rPr>
              <a:t>Consequently, the MSDIWG Terms of Reference and Rules of Procedures has been adjusted to address these topics (Annex C). </a:t>
            </a:r>
            <a:br>
              <a:rPr lang="en-US" dirty="0">
                <a:solidFill>
                  <a:srgbClr val="0070C0"/>
                </a:solidFill>
              </a:rPr>
            </a:br>
            <a:r>
              <a:rPr lang="en-US" dirty="0">
                <a:solidFill>
                  <a:srgbClr val="0070C0"/>
                </a:solidFill>
              </a:rPr>
              <a:t>The MSDIWG Terms of Reference and Rules of Procedures has also been adjusted to be aligned with the other IRCC WGs. </a:t>
            </a:r>
            <a:endParaRPr lang="da-DK" dirty="0">
              <a:solidFill>
                <a:srgbClr val="0070C0"/>
              </a:solidFill>
            </a:endParaRPr>
          </a:p>
        </p:txBody>
      </p:sp>
      <p:sp>
        <p:nvSpPr>
          <p:cNvPr id="8" name="Rektangel 7"/>
          <p:cNvSpPr/>
          <p:nvPr/>
        </p:nvSpPr>
        <p:spPr>
          <a:xfrm>
            <a:off x="753951" y="195466"/>
            <a:ext cx="7215437" cy="584775"/>
          </a:xfrm>
          <a:prstGeom prst="rect">
            <a:avLst/>
          </a:prstGeom>
        </p:spPr>
        <p:txBody>
          <a:bodyPr wrap="none">
            <a:spAutoFit/>
          </a:bodyPr>
          <a:lstStyle/>
          <a:p>
            <a:r>
              <a:rPr lang="en-US" sz="3200" dirty="0">
                <a:solidFill>
                  <a:schemeClr val="bg2">
                    <a:lumMod val="50000"/>
                  </a:schemeClr>
                </a:solidFill>
                <a:latin typeface="Arial" panose="020B0604020202020204" pitchFamily="34" charset="0"/>
                <a:ea typeface="+mj-ea"/>
                <a:cs typeface="Arial" panose="020B0604020202020204" pitchFamily="34" charset="0"/>
              </a:rPr>
              <a:t>New Terms of Reference of MSDIWG. </a:t>
            </a:r>
          </a:p>
        </p:txBody>
      </p:sp>
    </p:spTree>
    <p:extLst>
      <p:ext uri="{BB962C8B-B14F-4D97-AF65-F5344CB8AC3E}">
        <p14:creationId xmlns:p14="http://schemas.microsoft.com/office/powerpoint/2010/main" val="1082673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6" y="249058"/>
            <a:ext cx="11112500" cy="540511"/>
          </a:xfrm>
        </p:spPr>
        <p:txBody>
          <a:bodyPr>
            <a:noAutofit/>
          </a:bodyPr>
          <a:lstStyle/>
          <a:p>
            <a:r>
              <a:rPr lang="en-US" altLang="ja-JP" sz="3200" b="1" dirty="0"/>
              <a:t>Activities</a:t>
            </a:r>
            <a:endParaRPr lang="ja-JP" altLang="en-US" sz="2400" b="1" dirty="0"/>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6</a:t>
            </a:fld>
            <a:endParaRPr lang="en-US" dirty="0"/>
          </a:p>
        </p:txBody>
      </p:sp>
      <p:sp>
        <p:nvSpPr>
          <p:cNvPr id="4" name="Rektangel 3"/>
          <p:cNvSpPr/>
          <p:nvPr/>
        </p:nvSpPr>
        <p:spPr>
          <a:xfrm>
            <a:off x="382709" y="1153077"/>
            <a:ext cx="7124080" cy="5016758"/>
          </a:xfrm>
          <a:prstGeom prst="rect">
            <a:avLst/>
          </a:prstGeom>
        </p:spPr>
        <p:txBody>
          <a:bodyPr wrap="square">
            <a:spAutoFit/>
          </a:bodyPr>
          <a:lstStyle/>
          <a:p>
            <a:endParaRPr lang="da-DK" sz="2000" dirty="0">
              <a:solidFill>
                <a:srgbClr val="000000"/>
              </a:solidFill>
            </a:endParaRPr>
          </a:p>
          <a:p>
            <a:pPr marL="342900" indent="-342900">
              <a:buFont typeface="Arial" panose="020B0604020202020204" pitchFamily="34" charset="0"/>
              <a:buChar char="•"/>
            </a:pPr>
            <a:r>
              <a:rPr lang="en-US" sz="2000" dirty="0">
                <a:solidFill>
                  <a:schemeClr val="bg2">
                    <a:lumMod val="50000"/>
                  </a:schemeClr>
                </a:solidFill>
              </a:rPr>
              <a:t>Information on MSDI implementation from MSDIWG members </a:t>
            </a:r>
          </a:p>
          <a:p>
            <a:pPr marL="342900" indent="-342900">
              <a:buFont typeface="Arial" panose="020B0604020202020204" pitchFamily="34" charset="0"/>
              <a:buChar char="•"/>
            </a:pPr>
            <a:r>
              <a:rPr lang="en-US" sz="2000" dirty="0">
                <a:solidFill>
                  <a:schemeClr val="bg2">
                    <a:lumMod val="50000"/>
                  </a:schemeClr>
                </a:solidFill>
              </a:rPr>
              <a:t>MSDI training and e-learning</a:t>
            </a:r>
          </a:p>
          <a:p>
            <a:pPr marL="342900" indent="-342900">
              <a:buFont typeface="Arial" panose="020B0604020202020204" pitchFamily="34" charset="0"/>
              <a:buChar char="•"/>
            </a:pPr>
            <a:r>
              <a:rPr lang="en-US" sz="2000" dirty="0">
                <a:solidFill>
                  <a:schemeClr val="bg2">
                    <a:lumMod val="50000"/>
                  </a:schemeClr>
                </a:solidFill>
              </a:rPr>
              <a:t>Maturity Assessment template to RHC</a:t>
            </a:r>
          </a:p>
          <a:p>
            <a:pPr marL="342900" indent="-342900">
              <a:buFont typeface="Arial" panose="020B0604020202020204" pitchFamily="34" charset="0"/>
              <a:buChar char="•"/>
            </a:pPr>
            <a:r>
              <a:rPr lang="en-US" sz="2000" dirty="0">
                <a:solidFill>
                  <a:schemeClr val="bg2">
                    <a:lumMod val="50000"/>
                  </a:schemeClr>
                </a:solidFill>
              </a:rPr>
              <a:t>Update of C 17</a:t>
            </a:r>
          </a:p>
          <a:p>
            <a:pPr marL="342900" indent="-342900">
              <a:buFont typeface="Arial" panose="020B0604020202020204" pitchFamily="34" charset="0"/>
              <a:buChar char="•"/>
            </a:pPr>
            <a:r>
              <a:rPr lang="en-US" sz="2000" dirty="0">
                <a:solidFill>
                  <a:schemeClr val="bg2">
                    <a:lumMod val="50000"/>
                  </a:schemeClr>
                </a:solidFill>
              </a:rPr>
              <a:t>The IHO/OGC conceptual study</a:t>
            </a:r>
          </a:p>
          <a:p>
            <a:pPr marL="342900" indent="-342900">
              <a:buFont typeface="Arial" panose="020B0604020202020204" pitchFamily="34" charset="0"/>
              <a:buChar char="•"/>
            </a:pPr>
            <a:r>
              <a:rPr lang="en-US" sz="2000" dirty="0">
                <a:solidFill>
                  <a:schemeClr val="bg2">
                    <a:lumMod val="50000"/>
                  </a:schemeClr>
                </a:solidFill>
              </a:rPr>
              <a:t>Cooperation with OGC </a:t>
            </a:r>
          </a:p>
          <a:p>
            <a:pPr marL="342900" indent="-342900">
              <a:buFont typeface="Arial" panose="020B0604020202020204" pitchFamily="34" charset="0"/>
              <a:buChar char="•"/>
            </a:pPr>
            <a:r>
              <a:rPr lang="en-US" sz="2000" dirty="0">
                <a:solidFill>
                  <a:schemeClr val="bg2">
                    <a:lumMod val="50000"/>
                  </a:schemeClr>
                </a:solidFill>
              </a:rPr>
              <a:t>Cooperation with UN-GGIM</a:t>
            </a:r>
          </a:p>
          <a:p>
            <a:pPr marL="342900" indent="-342900">
              <a:buFont typeface="Arial" panose="020B0604020202020204" pitchFamily="34" charset="0"/>
              <a:buChar char="•"/>
            </a:pPr>
            <a:r>
              <a:rPr lang="en-US" sz="2000" dirty="0">
                <a:solidFill>
                  <a:schemeClr val="bg2">
                    <a:lumMod val="50000"/>
                  </a:schemeClr>
                </a:solidFill>
              </a:rPr>
              <a:t>Communication</a:t>
            </a:r>
          </a:p>
          <a:p>
            <a:pPr marL="342900" indent="-342900">
              <a:buFont typeface="Arial" panose="020B0604020202020204" pitchFamily="34" charset="0"/>
              <a:buChar char="•"/>
            </a:pPr>
            <a:r>
              <a:rPr lang="en-US" sz="2000" dirty="0">
                <a:solidFill>
                  <a:schemeClr val="bg2">
                    <a:lumMod val="50000"/>
                  </a:schemeClr>
                </a:solidFill>
              </a:rPr>
              <a:t>The MSDIWG to focus on “security”</a:t>
            </a:r>
          </a:p>
          <a:p>
            <a:pPr marL="342900" indent="-342900">
              <a:buFont typeface="Arial" panose="020B0604020202020204" pitchFamily="34" charset="0"/>
              <a:buChar char="•"/>
            </a:pPr>
            <a:r>
              <a:rPr lang="en-US" sz="2000" dirty="0">
                <a:solidFill>
                  <a:schemeClr val="bg2">
                    <a:lumMod val="50000"/>
                  </a:schemeClr>
                </a:solidFill>
              </a:rPr>
              <a:t>IHO strategic plan and establishing a draft IHO MSDIWG input</a:t>
            </a:r>
          </a:p>
          <a:p>
            <a:pPr marL="342900" indent="-342900">
              <a:buFont typeface="Arial" panose="020B0604020202020204" pitchFamily="34" charset="0"/>
              <a:buChar char="•"/>
            </a:pPr>
            <a:r>
              <a:rPr lang="en-US" sz="2000" dirty="0">
                <a:solidFill>
                  <a:schemeClr val="bg2">
                    <a:lumMod val="50000"/>
                  </a:schemeClr>
                </a:solidFill>
              </a:rPr>
              <a:t>Spatial Data Quality </a:t>
            </a:r>
          </a:p>
          <a:p>
            <a:pPr marL="342900" indent="-342900">
              <a:buFont typeface="Arial" panose="020B0604020202020204" pitchFamily="34" charset="0"/>
              <a:buChar char="•"/>
            </a:pPr>
            <a:r>
              <a:rPr lang="en-US" sz="2000" dirty="0">
                <a:solidFill>
                  <a:schemeClr val="bg2">
                    <a:lumMod val="50000"/>
                  </a:schemeClr>
                </a:solidFill>
              </a:rPr>
              <a:t>S-100</a:t>
            </a:r>
          </a:p>
          <a:p>
            <a:pPr marL="342900" indent="-342900">
              <a:buFont typeface="Arial" panose="020B0604020202020204" pitchFamily="34" charset="0"/>
              <a:buChar char="•"/>
            </a:pPr>
            <a:r>
              <a:rPr lang="en-US" sz="2000" dirty="0">
                <a:solidFill>
                  <a:schemeClr val="bg2">
                    <a:lumMod val="50000"/>
                  </a:schemeClr>
                </a:solidFill>
              </a:rPr>
              <a:t>Cooperation with the International Cable Protection Committee</a:t>
            </a:r>
          </a:p>
          <a:p>
            <a:pPr marL="342900" indent="-342900">
              <a:buFont typeface="Arial" panose="020B0604020202020204" pitchFamily="34" charset="0"/>
              <a:buChar char="•"/>
            </a:pPr>
            <a:endParaRPr lang="en-US" sz="2000" dirty="0">
              <a:solidFill>
                <a:schemeClr val="bg2">
                  <a:lumMod val="50000"/>
                </a:schemeClr>
              </a:solidFill>
            </a:endParaRPr>
          </a:p>
          <a:p>
            <a:endParaRPr lang="en-US" sz="2000" dirty="0">
              <a:solidFill>
                <a:schemeClr val="bg2">
                  <a:lumMod val="50000"/>
                </a:schemeClr>
              </a:solidFill>
            </a:endParaRPr>
          </a:p>
        </p:txBody>
      </p:sp>
      <p:sp>
        <p:nvSpPr>
          <p:cNvPr id="6" name="Rektangel 5"/>
          <p:cNvSpPr/>
          <p:nvPr/>
        </p:nvSpPr>
        <p:spPr>
          <a:xfrm>
            <a:off x="382709" y="1044165"/>
            <a:ext cx="10233040" cy="461665"/>
          </a:xfrm>
          <a:prstGeom prst="rect">
            <a:avLst/>
          </a:prstGeom>
        </p:spPr>
        <p:txBody>
          <a:bodyPr wrap="square">
            <a:spAutoFit/>
          </a:bodyPr>
          <a:lstStyle/>
          <a:p>
            <a:r>
              <a:rPr lang="en-US" sz="2400" b="1" dirty="0">
                <a:solidFill>
                  <a:schemeClr val="bg2">
                    <a:lumMod val="50000"/>
                  </a:schemeClr>
                </a:solidFill>
              </a:rPr>
              <a:t>The main subjects dealt with during the reporting period:</a:t>
            </a:r>
          </a:p>
        </p:txBody>
      </p:sp>
    </p:spTree>
    <p:extLst>
      <p:ext uri="{BB962C8B-B14F-4D97-AF65-F5344CB8AC3E}">
        <p14:creationId xmlns:p14="http://schemas.microsoft.com/office/powerpoint/2010/main" val="58135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408" y="233288"/>
            <a:ext cx="11112500" cy="540511"/>
          </a:xfrm>
        </p:spPr>
        <p:txBody>
          <a:bodyPr>
            <a:noAutofit/>
          </a:bodyPr>
          <a:lstStyle/>
          <a:p>
            <a:r>
              <a:rPr lang="en-US" altLang="ja-JP" sz="3200" b="1" dirty="0">
                <a:solidFill>
                  <a:srgbClr val="0070C0"/>
                </a:solidFill>
              </a:rPr>
              <a:t>RHC MSDI Ambassadors </a:t>
            </a:r>
            <a:endParaRPr lang="ja-JP" altLang="en-US" sz="2400" b="1" dirty="0">
              <a:solidFill>
                <a:srgbClr val="0070C0"/>
              </a:solidFill>
            </a:endParaRPr>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7</a:t>
            </a:fld>
            <a:endParaRPr lang="en-US" dirty="0"/>
          </a:p>
        </p:txBody>
      </p:sp>
      <p:sp>
        <p:nvSpPr>
          <p:cNvPr id="4" name="Rektangel 3"/>
          <p:cNvSpPr/>
          <p:nvPr/>
        </p:nvSpPr>
        <p:spPr>
          <a:xfrm>
            <a:off x="296091" y="921586"/>
            <a:ext cx="11599817" cy="2031325"/>
          </a:xfrm>
          <a:prstGeom prst="rect">
            <a:avLst/>
          </a:prstGeom>
        </p:spPr>
        <p:txBody>
          <a:bodyPr wrap="square">
            <a:spAutoFit/>
          </a:bodyPr>
          <a:lstStyle/>
          <a:p>
            <a:r>
              <a:rPr lang="en-US" b="1" dirty="0">
                <a:solidFill>
                  <a:srgbClr val="0070C0"/>
                </a:solidFill>
                <a:latin typeface="Times New Roman" panose="02020603050405020304" pitchFamily="18" charset="0"/>
              </a:rPr>
              <a:t>IRCC9/18. RHC Chairs to encourage Member States in the region to nominate RHC MSDI</a:t>
            </a:r>
          </a:p>
          <a:p>
            <a:r>
              <a:rPr lang="en-US" b="1" dirty="0">
                <a:solidFill>
                  <a:srgbClr val="0070C0"/>
                </a:solidFill>
                <a:latin typeface="Times New Roman" panose="02020603050405020304" pitchFamily="18" charset="0"/>
              </a:rPr>
              <a:t>Ambassadors to promote MSDI and to help Member States to prepare the national reports with respect</a:t>
            </a:r>
          </a:p>
          <a:p>
            <a:r>
              <a:rPr lang="en-US" b="1" dirty="0">
                <a:solidFill>
                  <a:srgbClr val="0070C0"/>
                </a:solidFill>
                <a:latin typeface="Times New Roman" panose="02020603050405020304" pitchFamily="18" charset="0"/>
              </a:rPr>
              <a:t>to the status of MSDI.</a:t>
            </a:r>
          </a:p>
          <a:p>
            <a:r>
              <a:rPr lang="en-US" dirty="0">
                <a:solidFill>
                  <a:srgbClr val="0070C0"/>
                </a:solidFill>
                <a:latin typeface="Times New Roman" panose="02020603050405020304" pitchFamily="18" charset="0"/>
              </a:rPr>
              <a:t>A vital element of this work would be to collect and collate responses from Member State on MSDI prior to each RHC meeting. It is becoming more important to consider taking MSDI as a RHC agenda item, therefore we hope to see a National MSDI report prepared by each Member State for submission to every RHC. The report should incorporate the status of MSDI, plans for involvement in MSDI and </a:t>
            </a:r>
            <a:r>
              <a:rPr lang="da-DK" dirty="0" err="1">
                <a:solidFill>
                  <a:srgbClr val="0070C0"/>
                </a:solidFill>
                <a:latin typeface="Times New Roman" panose="02020603050405020304" pitchFamily="18" charset="0"/>
              </a:rPr>
              <a:t>challenges</a:t>
            </a:r>
            <a:r>
              <a:rPr lang="da-DK" dirty="0">
                <a:solidFill>
                  <a:srgbClr val="0070C0"/>
                </a:solidFill>
                <a:latin typeface="Times New Roman" panose="02020603050405020304" pitchFamily="18" charset="0"/>
              </a:rPr>
              <a:t> </a:t>
            </a:r>
            <a:r>
              <a:rPr lang="da-DK" dirty="0" err="1">
                <a:solidFill>
                  <a:srgbClr val="0070C0"/>
                </a:solidFill>
                <a:latin typeface="Times New Roman" panose="02020603050405020304" pitchFamily="18" charset="0"/>
              </a:rPr>
              <a:t>facing</a:t>
            </a:r>
            <a:r>
              <a:rPr lang="da-DK" dirty="0">
                <a:solidFill>
                  <a:srgbClr val="0070C0"/>
                </a:solidFill>
                <a:latin typeface="Times New Roman" panose="02020603050405020304" pitchFamily="18" charset="0"/>
              </a:rPr>
              <a:t> the HO.</a:t>
            </a:r>
            <a:endParaRPr lang="da-DK" dirty="0">
              <a:solidFill>
                <a:srgbClr val="0070C0"/>
              </a:solidFill>
            </a:endParaRPr>
          </a:p>
        </p:txBody>
      </p:sp>
      <p:sp>
        <p:nvSpPr>
          <p:cNvPr id="6" name="Rektangel 5"/>
          <p:cNvSpPr/>
          <p:nvPr/>
        </p:nvSpPr>
        <p:spPr>
          <a:xfrm>
            <a:off x="409303" y="3100698"/>
            <a:ext cx="10746377" cy="2862322"/>
          </a:xfrm>
          <a:prstGeom prst="rect">
            <a:avLst/>
          </a:prstGeom>
          <a:solidFill>
            <a:schemeClr val="bg1"/>
          </a:solidFill>
          <a:ln>
            <a:solidFill>
              <a:schemeClr val="tx1"/>
            </a:solidFill>
          </a:ln>
        </p:spPr>
        <p:txBody>
          <a:bodyPr wrap="square">
            <a:spAutoFit/>
          </a:bodyPr>
          <a:lstStyle/>
          <a:p>
            <a:r>
              <a:rPr lang="en-US" b="1" dirty="0">
                <a:solidFill>
                  <a:srgbClr val="000000"/>
                </a:solidFill>
              </a:rPr>
              <a:t>It is recommended that the National Reports include the topics from C-17, item 2.1 on what constitutes a MSDI: </a:t>
            </a:r>
          </a:p>
          <a:p>
            <a:r>
              <a:rPr lang="da-DK" dirty="0">
                <a:solidFill>
                  <a:srgbClr val="000000"/>
                </a:solidFill>
              </a:rPr>
              <a:t>• Policy and Governance </a:t>
            </a:r>
          </a:p>
          <a:p>
            <a:r>
              <a:rPr lang="da-DK" dirty="0">
                <a:solidFill>
                  <a:srgbClr val="000000"/>
                </a:solidFill>
              </a:rPr>
              <a:t>• People &amp; Organizations </a:t>
            </a:r>
          </a:p>
          <a:p>
            <a:r>
              <a:rPr lang="en-US" dirty="0">
                <a:solidFill>
                  <a:srgbClr val="000000"/>
                </a:solidFill>
              </a:rPr>
              <a:t>• Enablers (the framework for data acquisition, management, updating and dissemination) </a:t>
            </a:r>
            <a:br>
              <a:rPr lang="en-US" dirty="0">
                <a:solidFill>
                  <a:srgbClr val="000000"/>
                </a:solidFill>
              </a:rPr>
            </a:br>
            <a:r>
              <a:rPr lang="en-US" dirty="0">
                <a:solidFill>
                  <a:srgbClr val="000000"/>
                </a:solidFill>
              </a:rPr>
              <a:t>   o Standards </a:t>
            </a:r>
          </a:p>
          <a:p>
            <a:r>
              <a:rPr lang="da-DK" dirty="0">
                <a:solidFill>
                  <a:srgbClr val="000000"/>
                </a:solidFill>
              </a:rPr>
              <a:t>   o Technology </a:t>
            </a:r>
          </a:p>
          <a:p>
            <a:r>
              <a:rPr lang="da-DK" dirty="0">
                <a:solidFill>
                  <a:srgbClr val="000000"/>
                </a:solidFill>
              </a:rPr>
              <a:t>   o Metadata </a:t>
            </a:r>
          </a:p>
          <a:p>
            <a:r>
              <a:rPr lang="da-DK" dirty="0">
                <a:solidFill>
                  <a:srgbClr val="000000"/>
                </a:solidFill>
              </a:rPr>
              <a:t>• IHO S-100 Universal Hydrographic Data Model </a:t>
            </a:r>
          </a:p>
          <a:p>
            <a:r>
              <a:rPr lang="da-DK" dirty="0">
                <a:solidFill>
                  <a:srgbClr val="000000"/>
                </a:solidFill>
              </a:rPr>
              <a:t>• Content </a:t>
            </a:r>
          </a:p>
          <a:p>
            <a:r>
              <a:rPr lang="da-DK" dirty="0">
                <a:solidFill>
                  <a:srgbClr val="000000"/>
                </a:solidFill>
              </a:rPr>
              <a:t>• Education and Learning </a:t>
            </a:r>
          </a:p>
        </p:txBody>
      </p:sp>
    </p:spTree>
    <p:extLst>
      <p:ext uri="{BB962C8B-B14F-4D97-AF65-F5344CB8AC3E}">
        <p14:creationId xmlns:p14="http://schemas.microsoft.com/office/powerpoint/2010/main" val="902416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33698" y="294248"/>
            <a:ext cx="11112500" cy="540511"/>
          </a:xfrm>
        </p:spPr>
        <p:txBody>
          <a:bodyPr>
            <a:noAutofit/>
          </a:bodyPr>
          <a:lstStyle/>
          <a:p>
            <a:r>
              <a:rPr lang="en-US" altLang="ja-JP" sz="3200" b="1" dirty="0"/>
              <a:t>MSDI Concept Development Study (MSDI-CDS)</a:t>
            </a:r>
            <a:endParaRPr lang="ja-JP" altLang="en-US" sz="2400" b="1" dirty="0"/>
          </a:p>
        </p:txBody>
      </p:sp>
      <p:sp>
        <p:nvSpPr>
          <p:cNvPr id="2" name="Rektangel 1"/>
          <p:cNvSpPr/>
          <p:nvPr/>
        </p:nvSpPr>
        <p:spPr>
          <a:xfrm>
            <a:off x="0" y="1036720"/>
            <a:ext cx="7455159" cy="4524315"/>
          </a:xfrm>
          <a:prstGeom prst="rect">
            <a:avLst/>
          </a:prstGeom>
        </p:spPr>
        <p:txBody>
          <a:bodyPr wrap="square">
            <a:spAutoFit/>
          </a:bodyPr>
          <a:lstStyle/>
          <a:p>
            <a:r>
              <a:rPr lang="en-US" b="1" dirty="0">
                <a:solidFill>
                  <a:srgbClr val="0070C0"/>
                </a:solidFill>
              </a:rPr>
              <a:t>IRCC9/19. Coordinator USA and IHO Secretariat to consider the OGC proposal and seek for funding and report back to the IRCC</a:t>
            </a:r>
            <a:br>
              <a:rPr lang="en-US" b="1" dirty="0">
                <a:solidFill>
                  <a:srgbClr val="0070C0"/>
                </a:solidFill>
              </a:rPr>
            </a:br>
            <a:r>
              <a:rPr lang="en-US" dirty="0">
                <a:solidFill>
                  <a:srgbClr val="0070C0"/>
                </a:solidFill>
              </a:rPr>
              <a:t>At the MSDIWG meeting in Vancouver 2017, the MS discussed the possibility to create an OGC study that could establish the framework for future development of MSDI.</a:t>
            </a:r>
          </a:p>
          <a:p>
            <a:r>
              <a:rPr lang="en-US" dirty="0">
                <a:solidFill>
                  <a:srgbClr val="0070C0"/>
                </a:solidFill>
              </a:rPr>
              <a:t>The proposal to launch an IHO Concept Development Initiative was presented at the IRCC9 meeting.</a:t>
            </a:r>
          </a:p>
          <a:p>
            <a:endParaRPr lang="en-US" dirty="0">
              <a:solidFill>
                <a:srgbClr val="0070C0"/>
              </a:solidFill>
            </a:endParaRPr>
          </a:p>
          <a:p>
            <a:r>
              <a:rPr lang="en-US" dirty="0">
                <a:solidFill>
                  <a:srgbClr val="0070C0"/>
                </a:solidFill>
              </a:rPr>
              <a:t>The following are objectives outlined in the proposal:</a:t>
            </a:r>
          </a:p>
          <a:p>
            <a:r>
              <a:rPr lang="en-US" dirty="0">
                <a:solidFill>
                  <a:srgbClr val="0070C0"/>
                </a:solidFill>
              </a:rPr>
              <a:t>- Document the current state of MSDIs</a:t>
            </a:r>
          </a:p>
          <a:p>
            <a:r>
              <a:rPr lang="en-US" dirty="0">
                <a:solidFill>
                  <a:srgbClr val="0070C0"/>
                </a:solidFill>
              </a:rPr>
              <a:t>- Document the needs for an MSDI based on current emerging technologies</a:t>
            </a:r>
          </a:p>
          <a:p>
            <a:r>
              <a:rPr lang="en-US" dirty="0">
                <a:solidFill>
                  <a:srgbClr val="0070C0"/>
                </a:solidFill>
              </a:rPr>
              <a:t>- Document strategies to interoperate with other Spatial Data Infrastructures</a:t>
            </a:r>
          </a:p>
          <a:p>
            <a:r>
              <a:rPr lang="en-US" dirty="0">
                <a:solidFill>
                  <a:srgbClr val="0070C0"/>
                </a:solidFill>
              </a:rPr>
              <a:t>- Develop a common interoperability reference architecture</a:t>
            </a:r>
          </a:p>
          <a:p>
            <a:r>
              <a:rPr lang="en-US" dirty="0">
                <a:solidFill>
                  <a:srgbClr val="0070C0"/>
                </a:solidFill>
              </a:rPr>
              <a:t>- Engage with experts from across the user community as well as from the  </a:t>
            </a:r>
            <a:br>
              <a:rPr lang="en-US" dirty="0">
                <a:solidFill>
                  <a:srgbClr val="0070C0"/>
                </a:solidFill>
              </a:rPr>
            </a:br>
            <a:r>
              <a:rPr lang="en-US" dirty="0">
                <a:solidFill>
                  <a:srgbClr val="0070C0"/>
                </a:solidFill>
              </a:rPr>
              <a:t>  community of technology / information and services providers, including </a:t>
            </a:r>
            <a:br>
              <a:rPr lang="en-US" dirty="0">
                <a:solidFill>
                  <a:srgbClr val="0070C0"/>
                </a:solidFill>
              </a:rPr>
            </a:br>
            <a:r>
              <a:rPr lang="en-US" dirty="0">
                <a:solidFill>
                  <a:srgbClr val="0070C0"/>
                </a:solidFill>
              </a:rPr>
              <a:t>  hydrographic offices, industry, government, research,</a:t>
            </a:r>
            <a:endParaRPr lang="da-DK" dirty="0">
              <a:solidFill>
                <a:srgbClr val="0070C0"/>
              </a:solidFill>
            </a:endParaRPr>
          </a:p>
        </p:txBody>
      </p:sp>
      <p:pic>
        <p:nvPicPr>
          <p:cNvPr id="3" name="Bille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0463" y="1036720"/>
            <a:ext cx="4372403" cy="5062733"/>
          </a:xfrm>
          <a:prstGeom prst="rect">
            <a:avLst/>
          </a:prstGeom>
          <a:ln>
            <a:solidFill>
              <a:schemeClr val="accent1"/>
            </a:solidFill>
          </a:ln>
        </p:spPr>
      </p:pic>
    </p:spTree>
    <p:extLst>
      <p:ext uri="{BB962C8B-B14F-4D97-AF65-F5344CB8AC3E}">
        <p14:creationId xmlns:p14="http://schemas.microsoft.com/office/powerpoint/2010/main" val="53503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42406" y="302957"/>
            <a:ext cx="11112500" cy="540511"/>
          </a:xfrm>
        </p:spPr>
        <p:txBody>
          <a:bodyPr>
            <a:noAutofit/>
          </a:bodyPr>
          <a:lstStyle/>
          <a:p>
            <a:r>
              <a:rPr lang="en-US" altLang="ja-JP" sz="3200" b="1" dirty="0">
                <a:solidFill>
                  <a:srgbClr val="0070C0"/>
                </a:solidFill>
              </a:rPr>
              <a:t>MSDI training material</a:t>
            </a:r>
            <a:endParaRPr lang="ja-JP" altLang="en-US" sz="2400" b="1" dirty="0">
              <a:solidFill>
                <a:srgbClr val="0070C0"/>
              </a:solidFill>
            </a:endParaRPr>
          </a:p>
        </p:txBody>
      </p:sp>
      <p:sp>
        <p:nvSpPr>
          <p:cNvPr id="5" name="Rektangel 4"/>
          <p:cNvSpPr/>
          <p:nvPr/>
        </p:nvSpPr>
        <p:spPr>
          <a:xfrm>
            <a:off x="83977" y="951091"/>
            <a:ext cx="7482444" cy="5078313"/>
          </a:xfrm>
          <a:prstGeom prst="rect">
            <a:avLst/>
          </a:prstGeom>
        </p:spPr>
        <p:txBody>
          <a:bodyPr wrap="square">
            <a:spAutoFit/>
          </a:bodyPr>
          <a:lstStyle/>
          <a:p>
            <a:r>
              <a:rPr lang="en-US" dirty="0">
                <a:solidFill>
                  <a:srgbClr val="0070C0"/>
                </a:solidFill>
              </a:rPr>
              <a:t>The establishment of MSDI training material, including the teaching material, will be divided into two phases: </a:t>
            </a:r>
          </a:p>
          <a:p>
            <a:endParaRPr lang="en-US" b="1" dirty="0">
              <a:solidFill>
                <a:srgbClr val="0070C0"/>
              </a:solidFill>
            </a:endParaRPr>
          </a:p>
          <a:p>
            <a:r>
              <a:rPr lang="en-US" b="1" dirty="0">
                <a:solidFill>
                  <a:srgbClr val="0070C0"/>
                </a:solidFill>
              </a:rPr>
              <a:t>Phase 1</a:t>
            </a:r>
            <a:r>
              <a:rPr lang="en-US" dirty="0">
                <a:solidFill>
                  <a:srgbClr val="0070C0"/>
                </a:solidFill>
              </a:rPr>
              <a:t>. MSDI orientation. The course is aimed at students who are marine-focused, but have very little experience of MSDI concepts or practice. </a:t>
            </a:r>
          </a:p>
          <a:p>
            <a:endParaRPr lang="en-US" dirty="0">
              <a:solidFill>
                <a:srgbClr val="0070C0"/>
              </a:solidFill>
            </a:endParaRPr>
          </a:p>
          <a:p>
            <a:r>
              <a:rPr lang="en-US" b="1" dirty="0">
                <a:solidFill>
                  <a:srgbClr val="0070C0"/>
                </a:solidFill>
              </a:rPr>
              <a:t>Phase 2. </a:t>
            </a:r>
            <a:r>
              <a:rPr lang="en-US" dirty="0">
                <a:solidFill>
                  <a:srgbClr val="0070C0"/>
                </a:solidFill>
              </a:rPr>
              <a:t>Fundamentals of a Marine Spatial Data Infrastructure. The course is aimed at students who are marine geospatial professionals but who have very little experience of MSDI. It is designed as an introductory, one-day course in the fundamentals of MSDI concepts, theory, and practice. </a:t>
            </a:r>
          </a:p>
          <a:p>
            <a:endParaRPr lang="en-US" dirty="0">
              <a:solidFill>
                <a:srgbClr val="0070C0"/>
              </a:solidFill>
            </a:endParaRPr>
          </a:p>
          <a:p>
            <a:r>
              <a:rPr lang="en-US" b="1" dirty="0">
                <a:solidFill>
                  <a:srgbClr val="0070C0"/>
                </a:solidFill>
              </a:rPr>
              <a:t>There are two main uses </a:t>
            </a:r>
            <a:r>
              <a:rPr lang="en-US" dirty="0">
                <a:solidFill>
                  <a:srgbClr val="0070C0"/>
                </a:solidFill>
              </a:rPr>
              <a:t>of these documents in conjunction with the course slides themselves.</a:t>
            </a:r>
          </a:p>
          <a:p>
            <a:r>
              <a:rPr lang="en-US" dirty="0">
                <a:solidFill>
                  <a:srgbClr val="0070C0"/>
                </a:solidFill>
              </a:rPr>
              <a:t>1. A participant who wants to download and self-learn from the materials provided.</a:t>
            </a:r>
          </a:p>
          <a:p>
            <a:r>
              <a:rPr lang="en-US" dirty="0">
                <a:solidFill>
                  <a:srgbClr val="0070C0"/>
                </a:solidFill>
              </a:rPr>
              <a:t>2. A participant who wishes to deliver the materials in a group setting with stakeholders.</a:t>
            </a:r>
          </a:p>
          <a:p>
            <a:endParaRPr lang="da-DK" dirty="0">
              <a:solidFill>
                <a:srgbClr val="0070C0"/>
              </a:solidFill>
            </a:endParaRPr>
          </a:p>
        </p:txBody>
      </p:sp>
      <p:pic>
        <p:nvPicPr>
          <p:cNvPr id="7" name="Billed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2002" y="3506546"/>
            <a:ext cx="4592346" cy="2595674"/>
          </a:xfrm>
          <a:prstGeom prst="rect">
            <a:avLst/>
          </a:prstGeom>
        </p:spPr>
      </p:pic>
      <p:pic>
        <p:nvPicPr>
          <p:cNvPr id="8" name="Billed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2002" y="951091"/>
            <a:ext cx="4496765" cy="2555455"/>
          </a:xfrm>
          <a:prstGeom prst="rect">
            <a:avLst/>
          </a:prstGeom>
        </p:spPr>
      </p:pic>
    </p:spTree>
    <p:extLst>
      <p:ext uri="{BB962C8B-B14F-4D97-AF65-F5344CB8AC3E}">
        <p14:creationId xmlns:p14="http://schemas.microsoft.com/office/powerpoint/2010/main" val="8922003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1318</TotalTime>
  <Words>1202</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Calibri</vt:lpstr>
      <vt:lpstr>Calibri Light</vt:lpstr>
      <vt:lpstr>MyriadPro-SemiboldSemiCn</vt:lpstr>
      <vt:lpstr>MyriadPro-SemiCn</vt:lpstr>
      <vt:lpstr>Times New Roman</vt:lpstr>
      <vt:lpstr>Office Theme</vt:lpstr>
      <vt:lpstr>PowerPoint Presentation</vt:lpstr>
      <vt:lpstr>Outline of NHC</vt:lpstr>
      <vt:lpstr>Meetings since IRCC10 (June 2018)</vt:lpstr>
      <vt:lpstr>Principal activities and achievements</vt:lpstr>
      <vt:lpstr>PowerPoint Presentation</vt:lpstr>
      <vt:lpstr>Activities</vt:lpstr>
      <vt:lpstr>RHC MSDI Ambassadors </vt:lpstr>
      <vt:lpstr>MSDI Concept Development Study (MSDI-CDS)</vt:lpstr>
      <vt:lpstr>MSDI training material</vt:lpstr>
      <vt:lpstr>PowerPoint Presentation</vt:lpstr>
      <vt:lpstr>The MSDI eLearning course </vt:lpstr>
      <vt:lpstr>Activities and achievements</vt:lpstr>
      <vt:lpstr>Data integrity, marine boundaries from a MSDI perspective. </vt:lpstr>
      <vt:lpstr>UN-GGIM</vt:lpstr>
      <vt:lpstr>Problems Encountered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Wyatt</dc:creator>
  <cp:lastModifiedBy>Alberto Costaneves</cp:lastModifiedBy>
  <cp:revision>62</cp:revision>
  <cp:lastPrinted>2019-05-13T02:32:04Z</cp:lastPrinted>
  <dcterms:created xsi:type="dcterms:W3CDTF">2018-03-14T09:31:16Z</dcterms:created>
  <dcterms:modified xsi:type="dcterms:W3CDTF">2019-06-07T13:23:05Z</dcterms:modified>
</cp:coreProperties>
</file>